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eg@f_auto" ContentType="image/jpeg"/>
  <Default Extension="jpg" ContentType="image/jpeg"/>
  <Default Extension="php" ContentType="image/jpeg"/>
  <Default Extension="png" ContentType="image/png"/>
  <Default Extension="rels" ContentType="application/vnd.openxmlformats-package.relationships+xml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3" r:id="rId7"/>
    <p:sldId id="264" r:id="rId8"/>
    <p:sldId id="262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9" r:id="rId23"/>
    <p:sldId id="278" r:id="rId24"/>
    <p:sldId id="280" r:id="rId25"/>
    <p:sldId id="281" r:id="rId26"/>
    <p:sldId id="283" r:id="rId27"/>
    <p:sldId id="282" r:id="rId28"/>
    <p:sldId id="284" r:id="rId29"/>
    <p:sldId id="285" r:id="rId30"/>
    <p:sldId id="286" r:id="rId31"/>
    <p:sldId id="287" r:id="rId32"/>
    <p:sldId id="261" r:id="rId33"/>
    <p:sldId id="288" r:id="rId34"/>
    <p:sldId id="289" r:id="rId35"/>
    <p:sldId id="290" r:id="rId3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027887-6642-6FD7-0F9D-43A3836A6B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6FBE46D-729B-01CC-B73F-E9E5299C0A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078A656-579A-41FB-6A44-8CD8854C95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C5694-4F90-46FB-9624-B3635A372C98}" type="datetimeFigureOut">
              <a:rPr lang="zh-CN" altLang="en-US" smtClean="0"/>
              <a:t>2025/3/14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82128EE-EED0-F541-8CB2-1A44034429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8AF9CC1-75E3-2667-8F77-18F7A6699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4F403-4B4A-4D26-8C63-B444F69A01E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81708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14DB49-66D3-534E-4EB1-0FE842502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B7F9938-9CCB-66F7-C145-C6E410C7ED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41D3F7E-DA71-0648-D1FC-102F26CFB7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C5694-4F90-46FB-9624-B3635A372C98}" type="datetimeFigureOut">
              <a:rPr lang="zh-CN" altLang="en-US" smtClean="0"/>
              <a:t>2025/3/14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39CE23D-65A8-7861-2F64-911BE73F84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EAABA5A-3EB4-D4EE-3B4B-6C5C6C2FB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4F403-4B4A-4D26-8C63-B444F69A01E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43754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C1F2CABD-4821-686C-6AC6-66CEDFE5274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BFD8A6E-271D-4AB7-8B3A-4E91B4CCD1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3D47293-9A35-C439-848F-23C10ADEAB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C5694-4F90-46FB-9624-B3635A372C98}" type="datetimeFigureOut">
              <a:rPr lang="zh-CN" altLang="en-US" smtClean="0"/>
              <a:t>2025/3/14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0A070BA-C24C-7549-E8E0-E8D8E5A243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B2CBB38-D7E2-5CB4-1000-E922662F4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4F403-4B4A-4D26-8C63-B444F69A01E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91137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BDABFCD-8D0D-9872-A107-0B85D62DB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9BE5B25-218A-4986-F685-E971C4DEB2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888D029-484C-3677-0AC5-FCD521BA06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C5694-4F90-46FB-9624-B3635A372C98}" type="datetimeFigureOut">
              <a:rPr lang="zh-CN" altLang="en-US" smtClean="0"/>
              <a:t>2025/3/14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EAA19E9-9BC0-BDB8-72EE-EDA0C12994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C02850D-20E8-CE3C-9DC9-EA266F23F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4F403-4B4A-4D26-8C63-B444F69A01E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42227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30711D-2178-FB3F-D360-C3BF942CC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E640EE8-F01B-4BFC-3A18-26599CB4CA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67A0136-16DF-3F2E-6187-907139E399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C5694-4F90-46FB-9624-B3635A372C98}" type="datetimeFigureOut">
              <a:rPr lang="zh-CN" altLang="en-US" smtClean="0"/>
              <a:t>2025/3/14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C7C8EFD-68DD-AE0F-F2A5-028360BBFC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BA7B531-F9F2-1603-9F56-C8D913C8D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4F403-4B4A-4D26-8C63-B444F69A01E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20589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47142C2-308F-D1E0-4BA2-B86F3FFC8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FD62A63-2223-9372-C661-CB9A028C2D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5DE56FF-79DA-7BE2-930C-3871FF9865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0EDC118-C6CA-99F1-8E4A-CDDB976BD2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C5694-4F90-46FB-9624-B3635A372C98}" type="datetimeFigureOut">
              <a:rPr lang="zh-CN" altLang="en-US" smtClean="0"/>
              <a:t>2025/3/14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878CC49-3951-B4AD-07BA-5DBDA40372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36B7C9F-1EFD-E421-9373-A5C6C2FBB2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4F403-4B4A-4D26-8C63-B444F69A01E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39356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7F9BA5-418B-6683-839A-789B04B2A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7274543-CD18-B09C-97A5-8DA231EC73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D562384-95C9-83DA-F68A-2E84F1E1F0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1076DA6-FC15-5DF2-E42E-DC1EB88B09E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E2633D2-6197-6666-52B6-75C2D59F46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0AA3CA74-4A8E-9C6C-48C8-C7BBCEDEF2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C5694-4F90-46FB-9624-B3635A372C98}" type="datetimeFigureOut">
              <a:rPr lang="zh-CN" altLang="en-US" smtClean="0"/>
              <a:t>2025/3/14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13B39F35-9163-1A70-85D1-226F7BF1B8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7EEEE84C-1BBD-39EC-44DF-58F24B42F0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4F403-4B4A-4D26-8C63-B444F69A01E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25267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D8A8F2-DE05-751D-3ED2-3AA2DE095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3C851B6A-A6F3-28A7-C746-604AC69296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C5694-4F90-46FB-9624-B3635A372C98}" type="datetimeFigureOut">
              <a:rPr lang="zh-CN" altLang="en-US" smtClean="0"/>
              <a:t>2025/3/14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B79F9DD-7C69-09E0-6C6D-E9AD6F240D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A7E0437-A7CC-81C5-6BDC-E15F6848C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4F403-4B4A-4D26-8C63-B444F69A01E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42348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C722DFE5-8B7C-7485-65AD-11461DDB2D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C5694-4F90-46FB-9624-B3635A372C98}" type="datetimeFigureOut">
              <a:rPr lang="zh-CN" altLang="en-US" smtClean="0"/>
              <a:t>2025/3/14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1AD97EF-763E-C8DB-198D-CE2D88A9CF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3BD4D80-4FB3-F8CB-E5C5-A11F8D3ACE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4F403-4B4A-4D26-8C63-B444F69A01E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01850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153638C-D0B3-2839-12F6-283AD0FEC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5330596-AFFD-5EC5-B993-A9FF80CA5C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748AC2D-13EB-929B-328F-3AE21B58E3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ECD3174-5451-2875-4133-4191E5AC39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C5694-4F90-46FB-9624-B3635A372C98}" type="datetimeFigureOut">
              <a:rPr lang="zh-CN" altLang="en-US" smtClean="0"/>
              <a:t>2025/3/14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864BEE1-7CBB-3818-67D9-BC274F2FCD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72B64AE-D713-6D00-D472-832B1FC42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4F403-4B4A-4D26-8C63-B444F69A01E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53263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25A5D86-C335-7611-E97E-FCECBC64E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2298B9EE-CF11-0173-0D73-79507569DF9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FCC9B91-F7B8-ED29-E600-742C034631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DE56DDF-02FE-F302-599A-52C6CD4E91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C5694-4F90-46FB-9624-B3635A372C98}" type="datetimeFigureOut">
              <a:rPr lang="zh-CN" altLang="en-US" smtClean="0"/>
              <a:t>2025/3/14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B8BAD58-1A69-1F7B-A70E-181B4F62B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F0E54EA-ECA6-1D10-7429-7723F408B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4F403-4B4A-4D26-8C63-B444F69A01E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14828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7A559D11-7DDB-7A4C-493A-E3B8AA634D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C42D197-DC20-D052-7E1A-3B36E686B3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4653216-ACD6-6060-63F2-8BB44CB22DA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2AC5694-4F90-46FB-9624-B3635A372C98}" type="datetimeFigureOut">
              <a:rPr lang="zh-CN" altLang="en-US" smtClean="0"/>
              <a:t>2025/3/14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96D46FA-3AE5-D60F-B170-A9E811298C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BA69CF8-A62C-5285-B137-9B3D2CE26F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064F403-4B4A-4D26-8C63-B444F69A01E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33768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webp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@f_auto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webp"/><Relationship Id="rId4" Type="http://schemas.openxmlformats.org/officeDocument/2006/relationships/image" Target="../media/image14.webp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hp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webp"/><Relationship Id="rId4" Type="http://schemas.openxmlformats.org/officeDocument/2006/relationships/image" Target="../media/image18.webp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webp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108F4A77-A997-6ABF-F632-317EC2E64225}"/>
              </a:ext>
            </a:extLst>
          </p:cNvPr>
          <p:cNvGrpSpPr/>
          <p:nvPr/>
        </p:nvGrpSpPr>
        <p:grpSpPr>
          <a:xfrm>
            <a:off x="0" y="857250"/>
            <a:ext cx="12192000" cy="5143500"/>
            <a:chOff x="0" y="857250"/>
            <a:chExt cx="12192000" cy="5143500"/>
          </a:xfrm>
        </p:grpSpPr>
        <p:pic>
          <p:nvPicPr>
            <p:cNvPr id="5" name="图片 4" descr="湖边的雪山&#10;&#10;AI 生成的内容可能不正确。">
              <a:extLst>
                <a:ext uri="{FF2B5EF4-FFF2-40B4-BE49-F238E27FC236}">
                  <a16:creationId xmlns:a16="http://schemas.microsoft.com/office/drawing/2014/main" id="{9A642926-684D-8F84-9596-AD1D3D75E5A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57250"/>
              <a:ext cx="12192000" cy="5143500"/>
            </a:xfrm>
            <a:prstGeom prst="rect">
              <a:avLst/>
            </a:prstGeom>
          </p:spPr>
        </p:pic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61FBFB35-9D43-30C4-FDA1-61643FB04062}"/>
                </a:ext>
              </a:extLst>
            </p:cNvPr>
            <p:cNvSpPr txBox="1"/>
            <p:nvPr/>
          </p:nvSpPr>
          <p:spPr>
            <a:xfrm>
              <a:off x="2725813" y="1815644"/>
              <a:ext cx="800219" cy="1938992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zh-CN" altLang="en-US" sz="4000" b="1">
                  <a:latin typeface="楷体" panose="02010609060101010101" pitchFamily="49" charset="-122"/>
                  <a:ea typeface="楷体" panose="02010609060101010101" pitchFamily="49" charset="-122"/>
                </a:rPr>
                <a:t>第一章</a:t>
              </a: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D90E06C5-B035-EB8C-FB36-145128851BF5}"/>
                </a:ext>
              </a:extLst>
            </p:cNvPr>
            <p:cNvSpPr txBox="1"/>
            <p:nvPr/>
          </p:nvSpPr>
          <p:spPr>
            <a:xfrm>
              <a:off x="3848374" y="2181217"/>
              <a:ext cx="7630963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000" b="1">
                  <a:latin typeface="楷体" panose="02010609060101010101" pitchFamily="49" charset="-122"/>
                  <a:ea typeface="楷体" panose="02010609060101010101" pitchFamily="49" charset="-122"/>
                </a:rPr>
                <a:t>第一节 软组织开放性损伤</a:t>
              </a:r>
              <a:endParaRPr lang="en-US" altLang="zh-CN" sz="4000" b="1">
                <a:latin typeface="楷体" panose="02010609060101010101" pitchFamily="49" charset="-122"/>
                <a:ea typeface="楷体" panose="02010609060101010101" pitchFamily="49" charset="-122"/>
              </a:endParaRPr>
            </a:p>
            <a:p>
              <a:r>
                <a:rPr lang="en-US" altLang="zh-CN" sz="4000" b="1">
                  <a:latin typeface="楷体" panose="02010609060101010101" pitchFamily="49" charset="-122"/>
                  <a:ea typeface="楷体" panose="02010609060101010101" pitchFamily="49" charset="-122"/>
                </a:rPr>
                <a:t>       </a:t>
              </a:r>
              <a:r>
                <a:rPr lang="zh-CN" altLang="en-US" sz="4000" b="1">
                  <a:latin typeface="楷体" panose="02010609060101010101" pitchFamily="49" charset="-122"/>
                  <a:ea typeface="楷体" panose="02010609060101010101" pitchFamily="49" charset="-122"/>
                </a:rPr>
                <a:t>创伤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843653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人, 男人, 食物, 小&#10;&#10;AI 生成的内容可能不正确。">
            <a:extLst>
              <a:ext uri="{FF2B5EF4-FFF2-40B4-BE49-F238E27FC236}">
                <a16:creationId xmlns:a16="http://schemas.microsoft.com/office/drawing/2014/main" id="{240E7080-399A-F067-1D82-A08672746B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3761" y="1853120"/>
            <a:ext cx="3211612" cy="3413824"/>
          </a:xfrm>
          <a:prstGeom prst="rect">
            <a:avLst/>
          </a:prstGeom>
        </p:spPr>
      </p:pic>
      <p:pic>
        <p:nvPicPr>
          <p:cNvPr id="7" name="图片 6" descr="人的手&#10;&#10;AI 生成的内容可能不正确。">
            <a:extLst>
              <a:ext uri="{FF2B5EF4-FFF2-40B4-BE49-F238E27FC236}">
                <a16:creationId xmlns:a16="http://schemas.microsoft.com/office/drawing/2014/main" id="{8FC3FF34-B9AD-CBCA-ADFC-B28129D5D6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90"/>
          <a:stretch/>
        </p:blipFill>
        <p:spPr>
          <a:xfrm>
            <a:off x="4485373" y="1853120"/>
            <a:ext cx="3413824" cy="3413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3741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7B1D85-4C5C-26A5-F7A3-A3B17CFF4C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组合 22">
            <a:extLst>
              <a:ext uri="{FF2B5EF4-FFF2-40B4-BE49-F238E27FC236}">
                <a16:creationId xmlns:a16="http://schemas.microsoft.com/office/drawing/2014/main" id="{10841964-3E83-CAD5-5054-EADE67E49CCB}"/>
              </a:ext>
            </a:extLst>
          </p:cNvPr>
          <p:cNvGrpSpPr/>
          <p:nvPr/>
        </p:nvGrpSpPr>
        <p:grpSpPr>
          <a:xfrm>
            <a:off x="1901952" y="1607009"/>
            <a:ext cx="8549639" cy="2108240"/>
            <a:chOff x="1901952" y="1607009"/>
            <a:chExt cx="8549639" cy="2108240"/>
          </a:xfrm>
        </p:grpSpPr>
        <p:pic>
          <p:nvPicPr>
            <p:cNvPr id="22" name="图片 21">
              <a:extLst>
                <a:ext uri="{FF2B5EF4-FFF2-40B4-BE49-F238E27FC236}">
                  <a16:creationId xmlns:a16="http://schemas.microsoft.com/office/drawing/2014/main" id="{09662C5A-DE1B-5BA3-F216-B3C7652E05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01952" y="1703811"/>
              <a:ext cx="8549639" cy="2000862"/>
            </a:xfrm>
            <a:prstGeom prst="rect">
              <a:avLst/>
            </a:prstGeom>
          </p:spPr>
        </p:pic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8E5DFBC4-24AB-0BDE-7B60-E14275135F01}"/>
                </a:ext>
              </a:extLst>
            </p:cNvPr>
            <p:cNvGrpSpPr/>
            <p:nvPr/>
          </p:nvGrpSpPr>
          <p:grpSpPr>
            <a:xfrm>
              <a:off x="2014093" y="1607009"/>
              <a:ext cx="8373491" cy="2108240"/>
              <a:chOff x="2014093" y="1607009"/>
              <a:chExt cx="8373491" cy="2108240"/>
            </a:xfrm>
          </p:grpSpPr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056FD730-AB52-0DF1-DFFC-E5B79FF73D57}"/>
                  </a:ext>
                </a:extLst>
              </p:cNvPr>
              <p:cNvSpPr txBox="1"/>
              <p:nvPr/>
            </p:nvSpPr>
            <p:spPr>
              <a:xfrm>
                <a:off x="2014093" y="2339967"/>
                <a:ext cx="163436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800">
                    <a:latin typeface="楷体" panose="02010609060101010101" pitchFamily="49" charset="-122"/>
                    <a:ea typeface="楷体" panose="02010609060101010101" pitchFamily="49" charset="-122"/>
                  </a:rPr>
                  <a:t>钝性外力</a:t>
                </a:r>
              </a:p>
            </p:txBody>
          </p:sp>
          <p:cxnSp>
            <p:nvCxnSpPr>
              <p:cNvPr id="6" name="直接箭头连接符 5">
                <a:extLst>
                  <a:ext uri="{FF2B5EF4-FFF2-40B4-BE49-F238E27FC236}">
                    <a16:creationId xmlns:a16="http://schemas.microsoft.com/office/drawing/2014/main" id="{E8AC2612-D56F-D89F-8F75-B4CCAD5A2DD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27316" y="2644524"/>
                <a:ext cx="763096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DBBC41B8-A611-EF6E-80FD-8C107E43F717}"/>
                  </a:ext>
                </a:extLst>
              </p:cNvPr>
              <p:cNvSpPr txBox="1"/>
              <p:nvPr/>
            </p:nvSpPr>
            <p:spPr>
              <a:xfrm>
                <a:off x="4969272" y="2390943"/>
                <a:ext cx="219048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800">
                    <a:latin typeface="楷体" panose="02010609060101010101" pitchFamily="49" charset="-122"/>
                    <a:ea typeface="楷体" panose="02010609060101010101" pitchFamily="49" charset="-122"/>
                  </a:rPr>
                  <a:t>淋巴管破裂</a:t>
                </a:r>
              </a:p>
            </p:txBody>
          </p:sp>
          <p:cxnSp>
            <p:nvCxnSpPr>
              <p:cNvPr id="9" name="直接箭头连接符 8">
                <a:extLst>
                  <a:ext uri="{FF2B5EF4-FFF2-40B4-BE49-F238E27FC236}">
                    <a16:creationId xmlns:a16="http://schemas.microsoft.com/office/drawing/2014/main" id="{0EC93C76-BBA5-D104-A701-6277FD82A21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07112" y="2648598"/>
                <a:ext cx="763096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38D98811-0565-3F7F-E706-AC351D7DFD62}"/>
                  </a:ext>
                </a:extLst>
              </p:cNvPr>
              <p:cNvSpPr txBox="1"/>
              <p:nvPr/>
            </p:nvSpPr>
            <p:spPr>
              <a:xfrm>
                <a:off x="7918703" y="2336916"/>
                <a:ext cx="246888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800">
                    <a:latin typeface="楷体" panose="02010609060101010101" pitchFamily="49" charset="-122"/>
                    <a:ea typeface="楷体" panose="02010609060101010101" pitchFamily="49" charset="-122"/>
                  </a:rPr>
                  <a:t>聚集在组织内</a:t>
                </a:r>
              </a:p>
            </p:txBody>
          </p:sp>
          <p:sp>
            <p:nvSpPr>
              <p:cNvPr id="11" name="弧形 10">
                <a:extLst>
                  <a:ext uri="{FF2B5EF4-FFF2-40B4-BE49-F238E27FC236}">
                    <a16:creationId xmlns:a16="http://schemas.microsoft.com/office/drawing/2014/main" id="{AABF3D86-3285-2BD6-3A18-95E875EEBDD5}"/>
                  </a:ext>
                </a:extLst>
              </p:cNvPr>
              <p:cNvSpPr/>
              <p:nvPr/>
            </p:nvSpPr>
            <p:spPr>
              <a:xfrm>
                <a:off x="3237131" y="1986917"/>
                <a:ext cx="2321083" cy="523220"/>
              </a:xfrm>
              <a:prstGeom prst="arc">
                <a:avLst>
                  <a:gd name="adj1" fmla="val 10831807"/>
                  <a:gd name="adj2" fmla="val 21389314"/>
                </a:avLst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弧形 11">
                <a:extLst>
                  <a:ext uri="{FF2B5EF4-FFF2-40B4-BE49-F238E27FC236}">
                    <a16:creationId xmlns:a16="http://schemas.microsoft.com/office/drawing/2014/main" id="{C2E9C88E-86A1-D32D-DD6F-005498096091}"/>
                  </a:ext>
                </a:extLst>
              </p:cNvPr>
              <p:cNvSpPr/>
              <p:nvPr/>
            </p:nvSpPr>
            <p:spPr>
              <a:xfrm>
                <a:off x="6466585" y="1986917"/>
                <a:ext cx="2321083" cy="523220"/>
              </a:xfrm>
              <a:prstGeom prst="arc">
                <a:avLst>
                  <a:gd name="adj1" fmla="val 10831807"/>
                  <a:gd name="adj2" fmla="val 21389314"/>
                </a:avLst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弧形 12">
                <a:extLst>
                  <a:ext uri="{FF2B5EF4-FFF2-40B4-BE49-F238E27FC236}">
                    <a16:creationId xmlns:a16="http://schemas.microsoft.com/office/drawing/2014/main" id="{3F7E2F87-FE98-D28A-2D31-16F241946D32}"/>
                  </a:ext>
                </a:extLst>
              </p:cNvPr>
              <p:cNvSpPr/>
              <p:nvPr/>
            </p:nvSpPr>
            <p:spPr>
              <a:xfrm rot="10800000">
                <a:off x="3237131" y="2866001"/>
                <a:ext cx="2321083" cy="523220"/>
              </a:xfrm>
              <a:prstGeom prst="arc">
                <a:avLst>
                  <a:gd name="adj1" fmla="val 10831807"/>
                  <a:gd name="adj2" fmla="val 21389314"/>
                </a:avLst>
              </a:prstGeom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弧形 13">
                <a:extLst>
                  <a:ext uri="{FF2B5EF4-FFF2-40B4-BE49-F238E27FC236}">
                    <a16:creationId xmlns:a16="http://schemas.microsoft.com/office/drawing/2014/main" id="{88E1EABA-9958-A623-128D-3D937EDDB651}"/>
                  </a:ext>
                </a:extLst>
              </p:cNvPr>
              <p:cNvSpPr/>
              <p:nvPr/>
            </p:nvSpPr>
            <p:spPr>
              <a:xfrm rot="10800000">
                <a:off x="6466585" y="2866001"/>
                <a:ext cx="2321083" cy="523220"/>
              </a:xfrm>
              <a:prstGeom prst="arc">
                <a:avLst>
                  <a:gd name="adj1" fmla="val 10831807"/>
                  <a:gd name="adj2" fmla="val 21389314"/>
                </a:avLst>
              </a:prstGeom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C5A6F014-6FD3-7079-9916-21245A514356}"/>
                  </a:ext>
                </a:extLst>
              </p:cNvPr>
              <p:cNvSpPr txBox="1"/>
              <p:nvPr/>
            </p:nvSpPr>
            <p:spPr>
              <a:xfrm>
                <a:off x="4106578" y="1617585"/>
                <a:ext cx="58383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sz="1800">
                    <a:latin typeface="楷体" panose="02010609060101010101" pitchFamily="49" charset="-122"/>
                    <a:ea typeface="楷体" panose="02010609060101010101" pitchFamily="49" charset="-122"/>
                  </a:rPr>
                  <a:t>因</a:t>
                </a:r>
              </a:p>
            </p:txBody>
          </p:sp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2EB4EFE0-15F4-BB90-343A-E7CD5D8EC952}"/>
                  </a:ext>
                </a:extLst>
              </p:cNvPr>
              <p:cNvSpPr txBox="1"/>
              <p:nvPr/>
            </p:nvSpPr>
            <p:spPr>
              <a:xfrm>
                <a:off x="7564907" y="1607009"/>
                <a:ext cx="58383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sz="1800">
                    <a:latin typeface="楷体" panose="02010609060101010101" pitchFamily="49" charset="-122"/>
                    <a:ea typeface="楷体" panose="02010609060101010101" pitchFamily="49" charset="-122"/>
                  </a:rPr>
                  <a:t>果</a:t>
                </a:r>
              </a:p>
            </p:txBody>
          </p:sp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6EDF9CC7-28C6-6BCE-782E-221218A7918D}"/>
                  </a:ext>
                </a:extLst>
              </p:cNvPr>
              <p:cNvSpPr txBox="1"/>
              <p:nvPr/>
            </p:nvSpPr>
            <p:spPr>
              <a:xfrm>
                <a:off x="4106578" y="3345917"/>
                <a:ext cx="73059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sz="1800">
                    <a:latin typeface="楷体" panose="02010609060101010101" pitchFamily="49" charset="-122"/>
                    <a:ea typeface="楷体" panose="02010609060101010101" pitchFamily="49" charset="-122"/>
                  </a:rPr>
                  <a:t>淋巴</a:t>
                </a:r>
              </a:p>
            </p:txBody>
          </p:sp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9EF38453-9A2A-D957-A7CB-83DBA2C9743E}"/>
                  </a:ext>
                </a:extLst>
              </p:cNvPr>
              <p:cNvSpPr txBox="1"/>
              <p:nvPr/>
            </p:nvSpPr>
            <p:spPr>
              <a:xfrm>
                <a:off x="7336033" y="3335341"/>
                <a:ext cx="81270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sz="1800">
                    <a:latin typeface="楷体" panose="02010609060101010101" pitchFamily="49" charset="-122"/>
                    <a:ea typeface="楷体" panose="02010609060101010101" pitchFamily="49" charset="-122"/>
                  </a:rPr>
                  <a:t>外渗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048346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6C69FF-9EF9-B20C-A308-D7CA4CB268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4A5FEB6B-0E62-6099-EB33-159EEF027FA0}"/>
              </a:ext>
            </a:extLst>
          </p:cNvPr>
          <p:cNvGrpSpPr/>
          <p:nvPr/>
        </p:nvGrpSpPr>
        <p:grpSpPr>
          <a:xfrm>
            <a:off x="0" y="857250"/>
            <a:ext cx="12192000" cy="5143500"/>
            <a:chOff x="0" y="857250"/>
            <a:chExt cx="12192000" cy="5143500"/>
          </a:xfrm>
        </p:grpSpPr>
        <p:pic>
          <p:nvPicPr>
            <p:cNvPr id="5" name="图片 4" descr="湖边的雪山&#10;&#10;AI 生成的内容可能不正确。">
              <a:extLst>
                <a:ext uri="{FF2B5EF4-FFF2-40B4-BE49-F238E27FC236}">
                  <a16:creationId xmlns:a16="http://schemas.microsoft.com/office/drawing/2014/main" id="{89AA3227-61AC-7BBC-98E9-D7ECB20018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57250"/>
              <a:ext cx="12192000" cy="5143500"/>
            </a:xfrm>
            <a:prstGeom prst="rect">
              <a:avLst/>
            </a:prstGeom>
          </p:spPr>
        </p:pic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8E31757D-C409-1856-DCCB-731E3EFCC3E2}"/>
                </a:ext>
              </a:extLst>
            </p:cNvPr>
            <p:cNvSpPr txBox="1"/>
            <p:nvPr/>
          </p:nvSpPr>
          <p:spPr>
            <a:xfrm>
              <a:off x="2725813" y="1815644"/>
              <a:ext cx="800219" cy="1938992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zh-CN" altLang="en-US" sz="4000" b="1">
                  <a:latin typeface="楷体" panose="02010609060101010101" pitchFamily="49" charset="-122"/>
                  <a:ea typeface="楷体" panose="02010609060101010101" pitchFamily="49" charset="-122"/>
                </a:rPr>
                <a:t>第一章</a:t>
              </a: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47C0C745-3760-E570-10AE-10A48B9326D3}"/>
                </a:ext>
              </a:extLst>
            </p:cNvPr>
            <p:cNvSpPr txBox="1"/>
            <p:nvPr/>
          </p:nvSpPr>
          <p:spPr>
            <a:xfrm>
              <a:off x="3848374" y="2181217"/>
              <a:ext cx="763096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000" b="1">
                  <a:latin typeface="楷体" panose="02010609060101010101" pitchFamily="49" charset="-122"/>
                  <a:ea typeface="楷体" panose="02010609060101010101" pitchFamily="49" charset="-122"/>
                </a:rPr>
                <a:t>第三节 物理化学损伤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998639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25807E-7F42-D164-0CF4-C1B2C4860D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组合 22">
            <a:extLst>
              <a:ext uri="{FF2B5EF4-FFF2-40B4-BE49-F238E27FC236}">
                <a16:creationId xmlns:a16="http://schemas.microsoft.com/office/drawing/2014/main" id="{B65A1249-BE9A-72F3-4103-061CFABA36D3}"/>
              </a:ext>
            </a:extLst>
          </p:cNvPr>
          <p:cNvGrpSpPr/>
          <p:nvPr/>
        </p:nvGrpSpPr>
        <p:grpSpPr>
          <a:xfrm>
            <a:off x="1901952" y="1607009"/>
            <a:ext cx="8549639" cy="2108240"/>
            <a:chOff x="1901952" y="1607009"/>
            <a:chExt cx="8549639" cy="2108240"/>
          </a:xfrm>
        </p:grpSpPr>
        <p:pic>
          <p:nvPicPr>
            <p:cNvPr id="22" name="图片 21">
              <a:extLst>
                <a:ext uri="{FF2B5EF4-FFF2-40B4-BE49-F238E27FC236}">
                  <a16:creationId xmlns:a16="http://schemas.microsoft.com/office/drawing/2014/main" id="{813B6A02-0E3E-1D3F-0189-E8D7FCBF8F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01952" y="1703811"/>
              <a:ext cx="8549639" cy="2000862"/>
            </a:xfrm>
            <a:prstGeom prst="rect">
              <a:avLst/>
            </a:prstGeom>
          </p:spPr>
        </p:pic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5B78B598-7598-4ECC-D276-FFEDE8FF6EBC}"/>
                </a:ext>
              </a:extLst>
            </p:cNvPr>
            <p:cNvGrpSpPr/>
            <p:nvPr/>
          </p:nvGrpSpPr>
          <p:grpSpPr>
            <a:xfrm>
              <a:off x="2734056" y="1607009"/>
              <a:ext cx="7648222" cy="2108240"/>
              <a:chOff x="2734056" y="1607009"/>
              <a:chExt cx="7648222" cy="2108240"/>
            </a:xfrm>
          </p:grpSpPr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37E94F58-E7DB-2078-AE79-5DBFCCA91DFC}"/>
                  </a:ext>
                </a:extLst>
              </p:cNvPr>
              <p:cNvSpPr txBox="1"/>
              <p:nvPr/>
            </p:nvSpPr>
            <p:spPr>
              <a:xfrm>
                <a:off x="2734056" y="2339967"/>
                <a:ext cx="9144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800">
                    <a:latin typeface="楷体" panose="02010609060101010101" pitchFamily="49" charset="-122"/>
                    <a:ea typeface="楷体" panose="02010609060101010101" pitchFamily="49" charset="-122"/>
                  </a:rPr>
                  <a:t>高温</a:t>
                </a:r>
              </a:p>
            </p:txBody>
          </p:sp>
          <p:cxnSp>
            <p:nvCxnSpPr>
              <p:cNvPr id="6" name="直接箭头连接符 5">
                <a:extLst>
                  <a:ext uri="{FF2B5EF4-FFF2-40B4-BE49-F238E27FC236}">
                    <a16:creationId xmlns:a16="http://schemas.microsoft.com/office/drawing/2014/main" id="{D25E687F-D5A3-1FAF-5A54-6D74B825496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27316" y="2644524"/>
                <a:ext cx="763096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1DFB867A-9195-1597-0D7D-E8636C52BDF5}"/>
                  </a:ext>
                </a:extLst>
              </p:cNvPr>
              <p:cNvSpPr txBox="1"/>
              <p:nvPr/>
            </p:nvSpPr>
            <p:spPr>
              <a:xfrm>
                <a:off x="4620835" y="2390943"/>
                <a:ext cx="26029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800">
                    <a:latin typeface="楷体" panose="02010609060101010101" pitchFamily="49" charset="-122"/>
                    <a:ea typeface="楷体" panose="02010609060101010101" pitchFamily="49" charset="-122"/>
                  </a:rPr>
                  <a:t>机体组织</a:t>
                </a:r>
                <a:r>
                  <a:rPr lang="en-US" altLang="zh-CN" sz="2800">
                    <a:latin typeface="楷体" panose="02010609060101010101" pitchFamily="49" charset="-122"/>
                    <a:ea typeface="楷体" panose="02010609060101010101" pitchFamily="49" charset="-122"/>
                  </a:rPr>
                  <a:t>/</a:t>
                </a:r>
                <a:r>
                  <a:rPr lang="zh-CN" altLang="en-US" sz="2800">
                    <a:latin typeface="楷体" panose="02010609060101010101" pitchFamily="49" charset="-122"/>
                    <a:ea typeface="楷体" panose="02010609060101010101" pitchFamily="49" charset="-122"/>
                  </a:rPr>
                  <a:t>器官</a:t>
                </a:r>
              </a:p>
            </p:txBody>
          </p:sp>
          <p:cxnSp>
            <p:nvCxnSpPr>
              <p:cNvPr id="9" name="直接箭头连接符 8">
                <a:extLst>
                  <a:ext uri="{FF2B5EF4-FFF2-40B4-BE49-F238E27FC236}">
                    <a16:creationId xmlns:a16="http://schemas.microsoft.com/office/drawing/2014/main" id="{91D22CF5-6868-9ADB-E12E-25A3BE23A05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07112" y="2648598"/>
                <a:ext cx="763096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ADC29E42-64FA-4225-EC7A-26A0921DC71D}"/>
                  </a:ext>
                </a:extLst>
              </p:cNvPr>
              <p:cNvSpPr txBox="1"/>
              <p:nvPr/>
            </p:nvSpPr>
            <p:spPr>
              <a:xfrm>
                <a:off x="8061195" y="2227188"/>
                <a:ext cx="2321083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800">
                    <a:latin typeface="楷体" panose="02010609060101010101" pitchFamily="49" charset="-122"/>
                    <a:ea typeface="楷体" panose="02010609060101010101" pitchFamily="49" charset="-122"/>
                  </a:rPr>
                  <a:t>蛋白质（酶）变性</a:t>
                </a:r>
              </a:p>
            </p:txBody>
          </p:sp>
          <p:sp>
            <p:nvSpPr>
              <p:cNvPr id="11" name="弧形 10">
                <a:extLst>
                  <a:ext uri="{FF2B5EF4-FFF2-40B4-BE49-F238E27FC236}">
                    <a16:creationId xmlns:a16="http://schemas.microsoft.com/office/drawing/2014/main" id="{929F84A8-604F-7ED2-9DA5-DE729F3613DD}"/>
                  </a:ext>
                </a:extLst>
              </p:cNvPr>
              <p:cNvSpPr/>
              <p:nvPr/>
            </p:nvSpPr>
            <p:spPr>
              <a:xfrm>
                <a:off x="3237131" y="1986917"/>
                <a:ext cx="2321083" cy="523220"/>
              </a:xfrm>
              <a:prstGeom prst="arc">
                <a:avLst>
                  <a:gd name="adj1" fmla="val 10831807"/>
                  <a:gd name="adj2" fmla="val 21389314"/>
                </a:avLst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弧形 11">
                <a:extLst>
                  <a:ext uri="{FF2B5EF4-FFF2-40B4-BE49-F238E27FC236}">
                    <a16:creationId xmlns:a16="http://schemas.microsoft.com/office/drawing/2014/main" id="{B41579F0-052A-9E2B-F959-FE4F742B1B07}"/>
                  </a:ext>
                </a:extLst>
              </p:cNvPr>
              <p:cNvSpPr/>
              <p:nvPr/>
            </p:nvSpPr>
            <p:spPr>
              <a:xfrm>
                <a:off x="6466585" y="1986917"/>
                <a:ext cx="2321083" cy="523220"/>
              </a:xfrm>
              <a:prstGeom prst="arc">
                <a:avLst>
                  <a:gd name="adj1" fmla="val 10831807"/>
                  <a:gd name="adj2" fmla="val 21389314"/>
                </a:avLst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弧形 12">
                <a:extLst>
                  <a:ext uri="{FF2B5EF4-FFF2-40B4-BE49-F238E27FC236}">
                    <a16:creationId xmlns:a16="http://schemas.microsoft.com/office/drawing/2014/main" id="{7B1AA4C4-DD1D-C861-65D9-61B68CEDB3A6}"/>
                  </a:ext>
                </a:extLst>
              </p:cNvPr>
              <p:cNvSpPr/>
              <p:nvPr/>
            </p:nvSpPr>
            <p:spPr>
              <a:xfrm rot="10800000">
                <a:off x="3237131" y="2866001"/>
                <a:ext cx="2321083" cy="523220"/>
              </a:xfrm>
              <a:prstGeom prst="arc">
                <a:avLst>
                  <a:gd name="adj1" fmla="val 10831807"/>
                  <a:gd name="adj2" fmla="val 21389314"/>
                </a:avLst>
              </a:prstGeom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弧形 13">
                <a:extLst>
                  <a:ext uri="{FF2B5EF4-FFF2-40B4-BE49-F238E27FC236}">
                    <a16:creationId xmlns:a16="http://schemas.microsoft.com/office/drawing/2014/main" id="{23385F0A-3353-8C55-3285-C9C61D544DE3}"/>
                  </a:ext>
                </a:extLst>
              </p:cNvPr>
              <p:cNvSpPr/>
              <p:nvPr/>
            </p:nvSpPr>
            <p:spPr>
              <a:xfrm rot="10800000">
                <a:off x="6466585" y="2866001"/>
                <a:ext cx="2321083" cy="523220"/>
              </a:xfrm>
              <a:prstGeom prst="arc">
                <a:avLst>
                  <a:gd name="adj1" fmla="val 10831807"/>
                  <a:gd name="adj2" fmla="val 21389314"/>
                </a:avLst>
              </a:prstGeom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957C7014-FEB2-9B91-B5EA-05AE3416786D}"/>
                  </a:ext>
                </a:extLst>
              </p:cNvPr>
              <p:cNvSpPr txBox="1"/>
              <p:nvPr/>
            </p:nvSpPr>
            <p:spPr>
              <a:xfrm>
                <a:off x="4106578" y="1617585"/>
                <a:ext cx="58383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sz="1800">
                    <a:latin typeface="楷体" panose="02010609060101010101" pitchFamily="49" charset="-122"/>
                    <a:ea typeface="楷体" panose="02010609060101010101" pitchFamily="49" charset="-122"/>
                  </a:rPr>
                  <a:t>因</a:t>
                </a:r>
              </a:p>
            </p:txBody>
          </p:sp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04EE36B0-347B-4F32-AFD4-289B57E2B1B8}"/>
                  </a:ext>
                </a:extLst>
              </p:cNvPr>
              <p:cNvSpPr txBox="1"/>
              <p:nvPr/>
            </p:nvSpPr>
            <p:spPr>
              <a:xfrm>
                <a:off x="7564907" y="1607009"/>
                <a:ext cx="58383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sz="1800">
                    <a:latin typeface="楷体" panose="02010609060101010101" pitchFamily="49" charset="-122"/>
                    <a:ea typeface="楷体" panose="02010609060101010101" pitchFamily="49" charset="-122"/>
                  </a:rPr>
                  <a:t>果</a:t>
                </a:r>
              </a:p>
            </p:txBody>
          </p:sp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7DC6B972-1F20-8B4D-3B91-57229AB89D22}"/>
                  </a:ext>
                </a:extLst>
              </p:cNvPr>
              <p:cNvSpPr txBox="1"/>
              <p:nvPr/>
            </p:nvSpPr>
            <p:spPr>
              <a:xfrm>
                <a:off x="4106578" y="3345917"/>
                <a:ext cx="73059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sz="1800">
                    <a:latin typeface="楷体" panose="02010609060101010101" pitchFamily="49" charset="-122"/>
                    <a:ea typeface="楷体" panose="02010609060101010101" pitchFamily="49" charset="-122"/>
                  </a:rPr>
                  <a:t>热</a:t>
                </a:r>
              </a:p>
            </p:txBody>
          </p:sp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C023A57D-09D8-6511-C835-672C6CAF6670}"/>
                  </a:ext>
                </a:extLst>
              </p:cNvPr>
              <p:cNvSpPr txBox="1"/>
              <p:nvPr/>
            </p:nvSpPr>
            <p:spPr>
              <a:xfrm>
                <a:off x="7336033" y="3335341"/>
                <a:ext cx="81270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sz="1800">
                    <a:latin typeface="楷体" panose="02010609060101010101" pitchFamily="49" charset="-122"/>
                    <a:ea typeface="楷体" panose="02010609060101010101" pitchFamily="49" charset="-122"/>
                  </a:rPr>
                  <a:t>伤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031699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8D517C-E2B2-9A65-3D44-FACBEAEF47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图示&#10;&#10;AI 生成的内容可能不正确。">
            <a:extLst>
              <a:ext uri="{FF2B5EF4-FFF2-40B4-BE49-F238E27FC236}">
                <a16:creationId xmlns:a16="http://schemas.microsoft.com/office/drawing/2014/main" id="{05FB5B84-7925-EC7A-1347-112BE65700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3192" y="906780"/>
            <a:ext cx="3785616" cy="5044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402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522141-DBFE-1926-F463-80390CC870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组合 22">
            <a:extLst>
              <a:ext uri="{FF2B5EF4-FFF2-40B4-BE49-F238E27FC236}">
                <a16:creationId xmlns:a16="http://schemas.microsoft.com/office/drawing/2014/main" id="{4DDA2ECF-6F95-BEAC-7133-7957C2EEC4C6}"/>
              </a:ext>
            </a:extLst>
          </p:cNvPr>
          <p:cNvGrpSpPr/>
          <p:nvPr/>
        </p:nvGrpSpPr>
        <p:grpSpPr>
          <a:xfrm>
            <a:off x="1901952" y="1607009"/>
            <a:ext cx="8549639" cy="2108240"/>
            <a:chOff x="1901952" y="1607009"/>
            <a:chExt cx="8549639" cy="2108240"/>
          </a:xfrm>
        </p:grpSpPr>
        <p:pic>
          <p:nvPicPr>
            <p:cNvPr id="22" name="图片 21">
              <a:extLst>
                <a:ext uri="{FF2B5EF4-FFF2-40B4-BE49-F238E27FC236}">
                  <a16:creationId xmlns:a16="http://schemas.microsoft.com/office/drawing/2014/main" id="{5697BBD5-B7B9-1C0A-0393-603B591BBE7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01952" y="1703811"/>
              <a:ext cx="8549639" cy="2000862"/>
            </a:xfrm>
            <a:prstGeom prst="rect">
              <a:avLst/>
            </a:prstGeom>
          </p:spPr>
        </p:pic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044E9C0D-1C4F-D970-0AC3-C620A38C4E37}"/>
                </a:ext>
              </a:extLst>
            </p:cNvPr>
            <p:cNvGrpSpPr/>
            <p:nvPr/>
          </p:nvGrpSpPr>
          <p:grpSpPr>
            <a:xfrm>
              <a:off x="2734056" y="1607009"/>
              <a:ext cx="7648222" cy="2108240"/>
              <a:chOff x="2734056" y="1607009"/>
              <a:chExt cx="7648222" cy="2108240"/>
            </a:xfrm>
          </p:grpSpPr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6C3FACE6-8260-5CC9-1F62-E0DD9E9B3C5A}"/>
                  </a:ext>
                </a:extLst>
              </p:cNvPr>
              <p:cNvSpPr txBox="1"/>
              <p:nvPr/>
            </p:nvSpPr>
            <p:spPr>
              <a:xfrm>
                <a:off x="2734056" y="2339967"/>
                <a:ext cx="9144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800">
                    <a:latin typeface="楷体" panose="02010609060101010101" pitchFamily="49" charset="-122"/>
                    <a:ea typeface="楷体" panose="02010609060101010101" pitchFamily="49" charset="-122"/>
                  </a:rPr>
                  <a:t>低温</a:t>
                </a:r>
              </a:p>
            </p:txBody>
          </p:sp>
          <p:cxnSp>
            <p:nvCxnSpPr>
              <p:cNvPr id="6" name="直接箭头连接符 5">
                <a:extLst>
                  <a:ext uri="{FF2B5EF4-FFF2-40B4-BE49-F238E27FC236}">
                    <a16:creationId xmlns:a16="http://schemas.microsoft.com/office/drawing/2014/main" id="{DDCCB53E-8694-3B12-B1AE-A085D2A8A8D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27316" y="2644524"/>
                <a:ext cx="763096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0F39B515-2630-84EB-55FA-252D55296AF0}"/>
                  </a:ext>
                </a:extLst>
              </p:cNvPr>
              <p:cNvSpPr txBox="1"/>
              <p:nvPr/>
            </p:nvSpPr>
            <p:spPr>
              <a:xfrm>
                <a:off x="4620835" y="2390943"/>
                <a:ext cx="26029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800">
                    <a:latin typeface="楷体" panose="02010609060101010101" pitchFamily="49" charset="-122"/>
                    <a:ea typeface="楷体" panose="02010609060101010101" pitchFamily="49" charset="-122"/>
                  </a:rPr>
                  <a:t>机体组织</a:t>
                </a:r>
                <a:r>
                  <a:rPr lang="en-US" altLang="zh-CN" sz="2800">
                    <a:latin typeface="楷体" panose="02010609060101010101" pitchFamily="49" charset="-122"/>
                    <a:ea typeface="楷体" panose="02010609060101010101" pitchFamily="49" charset="-122"/>
                  </a:rPr>
                  <a:t>/</a:t>
                </a:r>
                <a:r>
                  <a:rPr lang="zh-CN" altLang="en-US" sz="2800">
                    <a:latin typeface="楷体" panose="02010609060101010101" pitchFamily="49" charset="-122"/>
                    <a:ea typeface="楷体" panose="02010609060101010101" pitchFamily="49" charset="-122"/>
                  </a:rPr>
                  <a:t>器官</a:t>
                </a:r>
              </a:p>
            </p:txBody>
          </p:sp>
          <p:cxnSp>
            <p:nvCxnSpPr>
              <p:cNvPr id="9" name="直接箭头连接符 8">
                <a:extLst>
                  <a:ext uri="{FF2B5EF4-FFF2-40B4-BE49-F238E27FC236}">
                    <a16:creationId xmlns:a16="http://schemas.microsoft.com/office/drawing/2014/main" id="{0A90B466-4631-D4F8-F678-37DA22AF1A5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07112" y="2648598"/>
                <a:ext cx="763096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A8E1D6BA-4543-D81F-5A34-A43B949A17CA}"/>
                  </a:ext>
                </a:extLst>
              </p:cNvPr>
              <p:cNvSpPr txBox="1"/>
              <p:nvPr/>
            </p:nvSpPr>
            <p:spPr>
              <a:xfrm>
                <a:off x="8061195" y="2345329"/>
                <a:ext cx="232108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800">
                    <a:latin typeface="楷体" panose="02010609060101010101" pitchFamily="49" charset="-122"/>
                    <a:ea typeface="楷体" panose="02010609060101010101" pitchFamily="49" charset="-122"/>
                  </a:rPr>
                  <a:t>细胞损伤</a:t>
                </a:r>
              </a:p>
            </p:txBody>
          </p:sp>
          <p:sp>
            <p:nvSpPr>
              <p:cNvPr id="11" name="弧形 10">
                <a:extLst>
                  <a:ext uri="{FF2B5EF4-FFF2-40B4-BE49-F238E27FC236}">
                    <a16:creationId xmlns:a16="http://schemas.microsoft.com/office/drawing/2014/main" id="{72433164-A536-80FF-38A8-1355D240942C}"/>
                  </a:ext>
                </a:extLst>
              </p:cNvPr>
              <p:cNvSpPr/>
              <p:nvPr/>
            </p:nvSpPr>
            <p:spPr>
              <a:xfrm>
                <a:off x="3237131" y="1986917"/>
                <a:ext cx="2321083" cy="523220"/>
              </a:xfrm>
              <a:prstGeom prst="arc">
                <a:avLst>
                  <a:gd name="adj1" fmla="val 10831807"/>
                  <a:gd name="adj2" fmla="val 21389314"/>
                </a:avLst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弧形 11">
                <a:extLst>
                  <a:ext uri="{FF2B5EF4-FFF2-40B4-BE49-F238E27FC236}">
                    <a16:creationId xmlns:a16="http://schemas.microsoft.com/office/drawing/2014/main" id="{7E3EA0CF-1780-BE03-2110-E5941EA08C9B}"/>
                  </a:ext>
                </a:extLst>
              </p:cNvPr>
              <p:cNvSpPr/>
              <p:nvPr/>
            </p:nvSpPr>
            <p:spPr>
              <a:xfrm>
                <a:off x="6466585" y="1986917"/>
                <a:ext cx="2321083" cy="523220"/>
              </a:xfrm>
              <a:prstGeom prst="arc">
                <a:avLst>
                  <a:gd name="adj1" fmla="val 10831807"/>
                  <a:gd name="adj2" fmla="val 21389314"/>
                </a:avLst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弧形 12">
                <a:extLst>
                  <a:ext uri="{FF2B5EF4-FFF2-40B4-BE49-F238E27FC236}">
                    <a16:creationId xmlns:a16="http://schemas.microsoft.com/office/drawing/2014/main" id="{A2784090-441C-0D41-A5F4-D8CF7558B93D}"/>
                  </a:ext>
                </a:extLst>
              </p:cNvPr>
              <p:cNvSpPr/>
              <p:nvPr/>
            </p:nvSpPr>
            <p:spPr>
              <a:xfrm rot="10800000">
                <a:off x="3237131" y="2866001"/>
                <a:ext cx="2321083" cy="523220"/>
              </a:xfrm>
              <a:prstGeom prst="arc">
                <a:avLst>
                  <a:gd name="adj1" fmla="val 10831807"/>
                  <a:gd name="adj2" fmla="val 21389314"/>
                </a:avLst>
              </a:prstGeom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弧形 13">
                <a:extLst>
                  <a:ext uri="{FF2B5EF4-FFF2-40B4-BE49-F238E27FC236}">
                    <a16:creationId xmlns:a16="http://schemas.microsoft.com/office/drawing/2014/main" id="{9B28B79C-F000-815B-5E35-B26F1D366AC9}"/>
                  </a:ext>
                </a:extLst>
              </p:cNvPr>
              <p:cNvSpPr/>
              <p:nvPr/>
            </p:nvSpPr>
            <p:spPr>
              <a:xfrm rot="10800000">
                <a:off x="6466585" y="2866001"/>
                <a:ext cx="2321083" cy="523220"/>
              </a:xfrm>
              <a:prstGeom prst="arc">
                <a:avLst>
                  <a:gd name="adj1" fmla="val 10831807"/>
                  <a:gd name="adj2" fmla="val 21389314"/>
                </a:avLst>
              </a:prstGeom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55225ABA-8ADE-68C7-C8BF-716A2C77E47C}"/>
                  </a:ext>
                </a:extLst>
              </p:cNvPr>
              <p:cNvSpPr txBox="1"/>
              <p:nvPr/>
            </p:nvSpPr>
            <p:spPr>
              <a:xfrm>
                <a:off x="4106578" y="1617585"/>
                <a:ext cx="58383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sz="1800">
                    <a:latin typeface="楷体" panose="02010609060101010101" pitchFamily="49" charset="-122"/>
                    <a:ea typeface="楷体" panose="02010609060101010101" pitchFamily="49" charset="-122"/>
                  </a:rPr>
                  <a:t>因</a:t>
                </a:r>
              </a:p>
            </p:txBody>
          </p:sp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904DE3ED-D1A5-25A8-11A3-A5685E95861E}"/>
                  </a:ext>
                </a:extLst>
              </p:cNvPr>
              <p:cNvSpPr txBox="1"/>
              <p:nvPr/>
            </p:nvSpPr>
            <p:spPr>
              <a:xfrm>
                <a:off x="7564907" y="1607009"/>
                <a:ext cx="58383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sz="1800">
                    <a:latin typeface="楷体" panose="02010609060101010101" pitchFamily="49" charset="-122"/>
                    <a:ea typeface="楷体" panose="02010609060101010101" pitchFamily="49" charset="-122"/>
                  </a:rPr>
                  <a:t>果</a:t>
                </a:r>
              </a:p>
            </p:txBody>
          </p:sp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02D7E058-E191-7FBF-93E9-D8ABF7D11763}"/>
                  </a:ext>
                </a:extLst>
              </p:cNvPr>
              <p:cNvSpPr txBox="1"/>
              <p:nvPr/>
            </p:nvSpPr>
            <p:spPr>
              <a:xfrm>
                <a:off x="4106578" y="3345917"/>
                <a:ext cx="73059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sz="1800">
                    <a:latin typeface="楷体" panose="02010609060101010101" pitchFamily="49" charset="-122"/>
                    <a:ea typeface="楷体" panose="02010609060101010101" pitchFamily="49" charset="-122"/>
                  </a:rPr>
                  <a:t>冻</a:t>
                </a:r>
              </a:p>
            </p:txBody>
          </p:sp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213D5030-F614-91C1-65FB-D5EF56490EDE}"/>
                  </a:ext>
                </a:extLst>
              </p:cNvPr>
              <p:cNvSpPr txBox="1"/>
              <p:nvPr/>
            </p:nvSpPr>
            <p:spPr>
              <a:xfrm>
                <a:off x="7336033" y="3335341"/>
                <a:ext cx="81270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sz="1800">
                    <a:latin typeface="楷体" panose="02010609060101010101" pitchFamily="49" charset="-122"/>
                    <a:ea typeface="楷体" panose="02010609060101010101" pitchFamily="49" charset="-122"/>
                  </a:rPr>
                  <a:t>伤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5812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D6271D-8036-86F7-87EA-D420D25E36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正方形&#10;&#10;AI 生成的内容可能不正确。">
            <a:extLst>
              <a:ext uri="{FF2B5EF4-FFF2-40B4-BE49-F238E27FC236}">
                <a16:creationId xmlns:a16="http://schemas.microsoft.com/office/drawing/2014/main" id="{497D293B-686B-92C4-DE67-AE2566F043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39" t="12792" r="7533" b="11418"/>
          <a:stretch/>
        </p:blipFill>
        <p:spPr>
          <a:xfrm>
            <a:off x="3147461" y="1472665"/>
            <a:ext cx="5678906" cy="3984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5787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69FE24-804A-4A50-5D02-29E1C89C84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组合 22">
            <a:extLst>
              <a:ext uri="{FF2B5EF4-FFF2-40B4-BE49-F238E27FC236}">
                <a16:creationId xmlns:a16="http://schemas.microsoft.com/office/drawing/2014/main" id="{E34EDE86-0DD1-124B-A952-8D6D2660E2D0}"/>
              </a:ext>
            </a:extLst>
          </p:cNvPr>
          <p:cNvGrpSpPr/>
          <p:nvPr/>
        </p:nvGrpSpPr>
        <p:grpSpPr>
          <a:xfrm>
            <a:off x="1901952" y="1607009"/>
            <a:ext cx="8549639" cy="2108240"/>
            <a:chOff x="1901952" y="1607009"/>
            <a:chExt cx="8549639" cy="2108240"/>
          </a:xfrm>
        </p:grpSpPr>
        <p:pic>
          <p:nvPicPr>
            <p:cNvPr id="22" name="图片 21">
              <a:extLst>
                <a:ext uri="{FF2B5EF4-FFF2-40B4-BE49-F238E27FC236}">
                  <a16:creationId xmlns:a16="http://schemas.microsoft.com/office/drawing/2014/main" id="{78B19998-D465-09AA-793F-42A21EE9BF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01952" y="1703811"/>
              <a:ext cx="8549639" cy="2000862"/>
            </a:xfrm>
            <a:prstGeom prst="rect">
              <a:avLst/>
            </a:prstGeom>
          </p:spPr>
        </p:pic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CF615CA2-E330-E5D0-FFE6-8CFF40EECBB7}"/>
                </a:ext>
              </a:extLst>
            </p:cNvPr>
            <p:cNvGrpSpPr/>
            <p:nvPr/>
          </p:nvGrpSpPr>
          <p:grpSpPr>
            <a:xfrm>
              <a:off x="2093834" y="1607009"/>
              <a:ext cx="7351918" cy="2108240"/>
              <a:chOff x="2093834" y="1607009"/>
              <a:chExt cx="7351918" cy="2108240"/>
            </a:xfrm>
          </p:grpSpPr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B5967D0D-A874-FCDA-4130-5B896EFF4FDB}"/>
                  </a:ext>
                </a:extLst>
              </p:cNvPr>
              <p:cNvSpPr txBox="1"/>
              <p:nvPr/>
            </p:nvSpPr>
            <p:spPr>
              <a:xfrm>
                <a:off x="2093834" y="2237552"/>
                <a:ext cx="1746504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800">
                    <a:latin typeface="楷体" panose="02010609060101010101" pitchFamily="49" charset="-122"/>
                    <a:ea typeface="楷体" panose="02010609060101010101" pitchFamily="49" charset="-122"/>
                  </a:rPr>
                  <a:t>灼烧作用化学物质</a:t>
                </a:r>
              </a:p>
            </p:txBody>
          </p:sp>
          <p:cxnSp>
            <p:nvCxnSpPr>
              <p:cNvPr id="6" name="直接箭头连接符 5">
                <a:extLst>
                  <a:ext uri="{FF2B5EF4-FFF2-40B4-BE49-F238E27FC236}">
                    <a16:creationId xmlns:a16="http://schemas.microsoft.com/office/drawing/2014/main" id="{69BC463C-427B-F3D9-70DA-6F28D0572D7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27316" y="2644524"/>
                <a:ext cx="763096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F6F2C314-AF19-BBCF-9478-F25A0981E8E5}"/>
                  </a:ext>
                </a:extLst>
              </p:cNvPr>
              <p:cNvSpPr txBox="1"/>
              <p:nvPr/>
            </p:nvSpPr>
            <p:spPr>
              <a:xfrm>
                <a:off x="4620835" y="2390943"/>
                <a:ext cx="26029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800">
                    <a:latin typeface="楷体" panose="02010609060101010101" pitchFamily="49" charset="-122"/>
                    <a:ea typeface="楷体" panose="02010609060101010101" pitchFamily="49" charset="-122"/>
                  </a:rPr>
                  <a:t>机体组织</a:t>
                </a:r>
                <a:r>
                  <a:rPr lang="en-US" altLang="zh-CN" sz="2800">
                    <a:latin typeface="楷体" panose="02010609060101010101" pitchFamily="49" charset="-122"/>
                    <a:ea typeface="楷体" panose="02010609060101010101" pitchFamily="49" charset="-122"/>
                  </a:rPr>
                  <a:t>/</a:t>
                </a:r>
                <a:r>
                  <a:rPr lang="zh-CN" altLang="en-US" sz="2800">
                    <a:latin typeface="楷体" panose="02010609060101010101" pitchFamily="49" charset="-122"/>
                    <a:ea typeface="楷体" panose="02010609060101010101" pitchFamily="49" charset="-122"/>
                  </a:rPr>
                  <a:t>器官</a:t>
                </a:r>
              </a:p>
            </p:txBody>
          </p:sp>
          <p:cxnSp>
            <p:nvCxnSpPr>
              <p:cNvPr id="9" name="直接箭头连接符 8">
                <a:extLst>
                  <a:ext uri="{FF2B5EF4-FFF2-40B4-BE49-F238E27FC236}">
                    <a16:creationId xmlns:a16="http://schemas.microsoft.com/office/drawing/2014/main" id="{CA390AF7-BEE6-3967-A057-7B555FECABE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07112" y="2648598"/>
                <a:ext cx="763096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86E96E5B-AA00-B838-90B9-4B089ADCAE5E}"/>
                  </a:ext>
                </a:extLst>
              </p:cNvPr>
              <p:cNvSpPr txBox="1"/>
              <p:nvPr/>
            </p:nvSpPr>
            <p:spPr>
              <a:xfrm>
                <a:off x="8357616" y="2345329"/>
                <a:ext cx="108813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800">
                    <a:latin typeface="楷体" panose="02010609060101010101" pitchFamily="49" charset="-122"/>
                    <a:ea typeface="楷体" panose="02010609060101010101" pitchFamily="49" charset="-122"/>
                  </a:rPr>
                  <a:t>破坏</a:t>
                </a:r>
              </a:p>
            </p:txBody>
          </p:sp>
          <p:sp>
            <p:nvSpPr>
              <p:cNvPr id="11" name="弧形 10">
                <a:extLst>
                  <a:ext uri="{FF2B5EF4-FFF2-40B4-BE49-F238E27FC236}">
                    <a16:creationId xmlns:a16="http://schemas.microsoft.com/office/drawing/2014/main" id="{49C238B4-2F66-6F8C-5BF9-149097395C54}"/>
                  </a:ext>
                </a:extLst>
              </p:cNvPr>
              <p:cNvSpPr/>
              <p:nvPr/>
            </p:nvSpPr>
            <p:spPr>
              <a:xfrm>
                <a:off x="3237131" y="1986917"/>
                <a:ext cx="2321083" cy="523220"/>
              </a:xfrm>
              <a:prstGeom prst="arc">
                <a:avLst>
                  <a:gd name="adj1" fmla="val 10831807"/>
                  <a:gd name="adj2" fmla="val 21389314"/>
                </a:avLst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弧形 11">
                <a:extLst>
                  <a:ext uri="{FF2B5EF4-FFF2-40B4-BE49-F238E27FC236}">
                    <a16:creationId xmlns:a16="http://schemas.microsoft.com/office/drawing/2014/main" id="{F41775D0-CBFD-DBE2-001C-149B8F7888AD}"/>
                  </a:ext>
                </a:extLst>
              </p:cNvPr>
              <p:cNvSpPr/>
              <p:nvPr/>
            </p:nvSpPr>
            <p:spPr>
              <a:xfrm>
                <a:off x="6466585" y="1986917"/>
                <a:ext cx="2321083" cy="523220"/>
              </a:xfrm>
              <a:prstGeom prst="arc">
                <a:avLst>
                  <a:gd name="adj1" fmla="val 10831807"/>
                  <a:gd name="adj2" fmla="val 21389314"/>
                </a:avLst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弧形 12">
                <a:extLst>
                  <a:ext uri="{FF2B5EF4-FFF2-40B4-BE49-F238E27FC236}">
                    <a16:creationId xmlns:a16="http://schemas.microsoft.com/office/drawing/2014/main" id="{731EEDBF-DE0A-FF0E-A272-D1E2E4883F5B}"/>
                  </a:ext>
                </a:extLst>
              </p:cNvPr>
              <p:cNvSpPr/>
              <p:nvPr/>
            </p:nvSpPr>
            <p:spPr>
              <a:xfrm rot="10800000">
                <a:off x="3237131" y="2866001"/>
                <a:ext cx="2321083" cy="523220"/>
              </a:xfrm>
              <a:prstGeom prst="arc">
                <a:avLst>
                  <a:gd name="adj1" fmla="val 10831807"/>
                  <a:gd name="adj2" fmla="val 21389314"/>
                </a:avLst>
              </a:prstGeom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弧形 13">
                <a:extLst>
                  <a:ext uri="{FF2B5EF4-FFF2-40B4-BE49-F238E27FC236}">
                    <a16:creationId xmlns:a16="http://schemas.microsoft.com/office/drawing/2014/main" id="{6BC7CE84-267D-A52F-C6DF-82705A8FC192}"/>
                  </a:ext>
                </a:extLst>
              </p:cNvPr>
              <p:cNvSpPr/>
              <p:nvPr/>
            </p:nvSpPr>
            <p:spPr>
              <a:xfrm rot="10800000">
                <a:off x="6466585" y="2866001"/>
                <a:ext cx="2321083" cy="523220"/>
              </a:xfrm>
              <a:prstGeom prst="arc">
                <a:avLst>
                  <a:gd name="adj1" fmla="val 10831807"/>
                  <a:gd name="adj2" fmla="val 21389314"/>
                </a:avLst>
              </a:prstGeom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BD8E7440-DA87-2609-02F5-57DBB01150CE}"/>
                  </a:ext>
                </a:extLst>
              </p:cNvPr>
              <p:cNvSpPr txBox="1"/>
              <p:nvPr/>
            </p:nvSpPr>
            <p:spPr>
              <a:xfrm>
                <a:off x="4106578" y="1617585"/>
                <a:ext cx="58383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sz="1800">
                    <a:latin typeface="楷体" panose="02010609060101010101" pitchFamily="49" charset="-122"/>
                    <a:ea typeface="楷体" panose="02010609060101010101" pitchFamily="49" charset="-122"/>
                  </a:rPr>
                  <a:t>因</a:t>
                </a:r>
              </a:p>
            </p:txBody>
          </p:sp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31F57EBE-86D6-9B8F-E587-E8F942D2C8BE}"/>
                  </a:ext>
                </a:extLst>
              </p:cNvPr>
              <p:cNvSpPr txBox="1"/>
              <p:nvPr/>
            </p:nvSpPr>
            <p:spPr>
              <a:xfrm>
                <a:off x="7564907" y="1607009"/>
                <a:ext cx="58383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sz="1800">
                    <a:latin typeface="楷体" panose="02010609060101010101" pitchFamily="49" charset="-122"/>
                    <a:ea typeface="楷体" panose="02010609060101010101" pitchFamily="49" charset="-122"/>
                  </a:rPr>
                  <a:t>果</a:t>
                </a:r>
              </a:p>
            </p:txBody>
          </p:sp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DDDAA993-D473-F19A-EBDD-73E8DCEDAA00}"/>
                  </a:ext>
                </a:extLst>
              </p:cNvPr>
              <p:cNvSpPr txBox="1"/>
              <p:nvPr/>
            </p:nvSpPr>
            <p:spPr>
              <a:xfrm>
                <a:off x="3927316" y="3345917"/>
                <a:ext cx="90986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sz="1800">
                    <a:latin typeface="楷体" panose="02010609060101010101" pitchFamily="49" charset="-122"/>
                    <a:ea typeface="楷体" panose="02010609060101010101" pitchFamily="49" charset="-122"/>
                  </a:rPr>
                  <a:t>化学性</a:t>
                </a:r>
              </a:p>
            </p:txBody>
          </p:sp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693FE7EE-489B-D8C7-5230-01580A0124F8}"/>
                  </a:ext>
                </a:extLst>
              </p:cNvPr>
              <p:cNvSpPr txBox="1"/>
              <p:nvPr/>
            </p:nvSpPr>
            <p:spPr>
              <a:xfrm>
                <a:off x="7336033" y="3335341"/>
                <a:ext cx="81270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sz="1800">
                    <a:latin typeface="楷体" panose="02010609060101010101" pitchFamily="49" charset="-122"/>
                    <a:ea typeface="楷体" panose="02010609060101010101" pitchFamily="49" charset="-122"/>
                  </a:rPr>
                  <a:t>伤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31520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1DB4CE-CE6A-DE90-C52C-A77B9D6264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组合 32">
            <a:extLst>
              <a:ext uri="{FF2B5EF4-FFF2-40B4-BE49-F238E27FC236}">
                <a16:creationId xmlns:a16="http://schemas.microsoft.com/office/drawing/2014/main" id="{93D412EE-1F16-B453-9FEC-2A92135DB1F0}"/>
              </a:ext>
            </a:extLst>
          </p:cNvPr>
          <p:cNvGrpSpPr/>
          <p:nvPr/>
        </p:nvGrpSpPr>
        <p:grpSpPr>
          <a:xfrm>
            <a:off x="1014984" y="847606"/>
            <a:ext cx="8522559" cy="3876794"/>
            <a:chOff x="1014984" y="847606"/>
            <a:chExt cx="8522559" cy="3876794"/>
          </a:xfrm>
        </p:grpSpPr>
        <p:pic>
          <p:nvPicPr>
            <p:cNvPr id="32" name="图片 31">
              <a:extLst>
                <a:ext uri="{FF2B5EF4-FFF2-40B4-BE49-F238E27FC236}">
                  <a16:creationId xmlns:a16="http://schemas.microsoft.com/office/drawing/2014/main" id="{B275A3BC-18E4-0479-399F-6DA03889B84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14984" y="847606"/>
              <a:ext cx="8522558" cy="3872484"/>
            </a:xfrm>
            <a:prstGeom prst="rect">
              <a:avLst/>
            </a:prstGeom>
          </p:spPr>
        </p:pic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1A96477D-9403-D43B-6F78-5720FF9A5F70}"/>
                </a:ext>
              </a:extLst>
            </p:cNvPr>
            <p:cNvGrpSpPr/>
            <p:nvPr/>
          </p:nvGrpSpPr>
          <p:grpSpPr>
            <a:xfrm>
              <a:off x="1083681" y="955548"/>
              <a:ext cx="8453862" cy="3768852"/>
              <a:chOff x="1083681" y="955548"/>
              <a:chExt cx="8453862" cy="3768852"/>
            </a:xfrm>
          </p:grpSpPr>
          <p:pic>
            <p:nvPicPr>
              <p:cNvPr id="3" name="图片 2" descr="图片包含 室内, 人, 食物, 桌子&#10;&#10;AI 生成的内容可能不正确。">
                <a:extLst>
                  <a:ext uri="{FF2B5EF4-FFF2-40B4-BE49-F238E27FC236}">
                    <a16:creationId xmlns:a16="http://schemas.microsoft.com/office/drawing/2014/main" id="{43911DE1-B64D-58C6-1EB2-E513555B3A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5823"/>
              <a:stretch/>
            </p:blipFill>
            <p:spPr>
              <a:xfrm>
                <a:off x="1083681" y="955548"/>
                <a:ext cx="2747295" cy="3287268"/>
              </a:xfrm>
              <a:prstGeom prst="rect">
                <a:avLst/>
              </a:prstGeom>
            </p:spPr>
          </p:pic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50525C76-7B5D-1898-50C8-769E8E134590}"/>
                  </a:ext>
                </a:extLst>
              </p:cNvPr>
              <p:cNvSpPr txBox="1"/>
              <p:nvPr/>
            </p:nvSpPr>
            <p:spPr>
              <a:xfrm>
                <a:off x="1414912" y="4350758"/>
                <a:ext cx="208483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/>
                  <a:t>trizol酸性试剂烧伤</a:t>
                </a:r>
              </a:p>
            </p:txBody>
          </p:sp>
          <p:pic>
            <p:nvPicPr>
              <p:cNvPr id="25" name="图片 24" descr="蓝色的纹身&#10;&#10;AI 生成的内容可能不正确。">
                <a:extLst>
                  <a:ext uri="{FF2B5EF4-FFF2-40B4-BE49-F238E27FC236}">
                    <a16:creationId xmlns:a16="http://schemas.microsoft.com/office/drawing/2014/main" id="{871F394A-4117-6FA0-56C7-C51E6E42B3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30976" y="955548"/>
                <a:ext cx="2747294" cy="3287268"/>
              </a:xfrm>
              <a:prstGeom prst="rect">
                <a:avLst/>
              </a:prstGeom>
            </p:spPr>
          </p:pic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1611A228-3ACA-C0F2-CDE8-8F9CFE3EF212}"/>
                  </a:ext>
                </a:extLst>
              </p:cNvPr>
              <p:cNvSpPr txBox="1"/>
              <p:nvPr/>
            </p:nvSpPr>
            <p:spPr>
              <a:xfrm>
                <a:off x="4770120" y="4350758"/>
                <a:ext cx="163449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/>
                  <a:t>火碱烧伤</a:t>
                </a:r>
              </a:p>
            </p:txBody>
          </p:sp>
          <p:pic>
            <p:nvPicPr>
              <p:cNvPr id="28" name="图片 27" descr="图片包含 水, 船, 大, 海&#10;&#10;AI 生成的内容可能不正确。">
                <a:extLst>
                  <a:ext uri="{FF2B5EF4-FFF2-40B4-BE49-F238E27FC236}">
                    <a16:creationId xmlns:a16="http://schemas.microsoft.com/office/drawing/2014/main" id="{FF5D8AE6-9C6A-04D6-BA3B-A8FEC63AD6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4510"/>
              <a:stretch/>
            </p:blipFill>
            <p:spPr>
              <a:xfrm>
                <a:off x="6578270" y="955548"/>
                <a:ext cx="2959273" cy="3287267"/>
              </a:xfrm>
              <a:prstGeom prst="rect">
                <a:avLst/>
              </a:prstGeom>
            </p:spPr>
          </p:pic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45115A30-7E25-2139-0231-1B342EC34246}"/>
                  </a:ext>
                </a:extLst>
              </p:cNvPr>
              <p:cNvSpPr txBox="1"/>
              <p:nvPr/>
            </p:nvSpPr>
            <p:spPr>
              <a:xfrm>
                <a:off x="7674986" y="4355068"/>
                <a:ext cx="163449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/>
                  <a:t>白磷弹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560031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19EE59-2B5E-CCBA-4B61-3B96023E11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E8340483-E99F-58FB-0BD6-FA01AA628830}"/>
              </a:ext>
            </a:extLst>
          </p:cNvPr>
          <p:cNvGrpSpPr/>
          <p:nvPr/>
        </p:nvGrpSpPr>
        <p:grpSpPr>
          <a:xfrm>
            <a:off x="0" y="857250"/>
            <a:ext cx="12192000" cy="5143500"/>
            <a:chOff x="0" y="857250"/>
            <a:chExt cx="12192000" cy="5143500"/>
          </a:xfrm>
        </p:grpSpPr>
        <p:pic>
          <p:nvPicPr>
            <p:cNvPr id="5" name="图片 4" descr="湖边的雪山&#10;&#10;AI 生成的内容可能不正确。">
              <a:extLst>
                <a:ext uri="{FF2B5EF4-FFF2-40B4-BE49-F238E27FC236}">
                  <a16:creationId xmlns:a16="http://schemas.microsoft.com/office/drawing/2014/main" id="{4A9D18CB-0E0A-CC62-3496-76D634B873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57250"/>
              <a:ext cx="12192000" cy="5143500"/>
            </a:xfrm>
            <a:prstGeom prst="rect">
              <a:avLst/>
            </a:prstGeom>
          </p:spPr>
        </p:pic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4F09996C-CE5A-F6C6-8C7B-B1FAFA25DA9F}"/>
                </a:ext>
              </a:extLst>
            </p:cNvPr>
            <p:cNvSpPr txBox="1"/>
            <p:nvPr/>
          </p:nvSpPr>
          <p:spPr>
            <a:xfrm>
              <a:off x="2725813" y="1815644"/>
              <a:ext cx="800219" cy="1938992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zh-CN" altLang="en-US" sz="4000" b="1">
                  <a:latin typeface="楷体" panose="02010609060101010101" pitchFamily="49" charset="-122"/>
                  <a:ea typeface="楷体" panose="02010609060101010101" pitchFamily="49" charset="-122"/>
                </a:rPr>
                <a:t>第一章</a:t>
              </a: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F3C21106-8C28-7441-771E-9B9784960748}"/>
                </a:ext>
              </a:extLst>
            </p:cNvPr>
            <p:cNvSpPr txBox="1"/>
            <p:nvPr/>
          </p:nvSpPr>
          <p:spPr>
            <a:xfrm>
              <a:off x="3848374" y="2181217"/>
              <a:ext cx="763096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000" b="1">
                  <a:latin typeface="楷体" panose="02010609060101010101" pitchFamily="49" charset="-122"/>
                  <a:ea typeface="楷体" panose="02010609060101010101" pitchFamily="49" charset="-122"/>
                </a:rPr>
                <a:t>第四节 损伤并发症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654942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组合 22">
            <a:extLst>
              <a:ext uri="{FF2B5EF4-FFF2-40B4-BE49-F238E27FC236}">
                <a16:creationId xmlns:a16="http://schemas.microsoft.com/office/drawing/2014/main" id="{27F8A559-E0EB-6564-06F2-B4CDE53B9AD0}"/>
              </a:ext>
            </a:extLst>
          </p:cNvPr>
          <p:cNvGrpSpPr/>
          <p:nvPr/>
        </p:nvGrpSpPr>
        <p:grpSpPr>
          <a:xfrm>
            <a:off x="2328759" y="1607009"/>
            <a:ext cx="7849148" cy="2108240"/>
            <a:chOff x="2328759" y="1607009"/>
            <a:chExt cx="7849148" cy="2108240"/>
          </a:xfrm>
        </p:grpSpPr>
        <p:pic>
          <p:nvPicPr>
            <p:cNvPr id="22" name="图片 21">
              <a:extLst>
                <a:ext uri="{FF2B5EF4-FFF2-40B4-BE49-F238E27FC236}">
                  <a16:creationId xmlns:a16="http://schemas.microsoft.com/office/drawing/2014/main" id="{64162335-E9EC-448E-9EAD-D5364447D9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28759" y="1703811"/>
              <a:ext cx="7849147" cy="2000862"/>
            </a:xfrm>
            <a:prstGeom prst="rect">
              <a:avLst/>
            </a:prstGeom>
          </p:spPr>
        </p:pic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4D7A4873-A3F0-6F1A-F86C-4389D0587392}"/>
                </a:ext>
              </a:extLst>
            </p:cNvPr>
            <p:cNvGrpSpPr/>
            <p:nvPr/>
          </p:nvGrpSpPr>
          <p:grpSpPr>
            <a:xfrm>
              <a:off x="2328760" y="1607009"/>
              <a:ext cx="7849147" cy="2108240"/>
              <a:chOff x="2328760" y="1607009"/>
              <a:chExt cx="7849147" cy="2108240"/>
            </a:xfrm>
          </p:grpSpPr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D4F68214-8013-1E0B-0DEF-38AA6CC6E730}"/>
                  </a:ext>
                </a:extLst>
              </p:cNvPr>
              <p:cNvSpPr txBox="1"/>
              <p:nvPr/>
            </p:nvSpPr>
            <p:spPr>
              <a:xfrm>
                <a:off x="2328760" y="2375749"/>
                <a:ext cx="186169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800">
                    <a:latin typeface="楷体" panose="02010609060101010101" pitchFamily="49" charset="-122"/>
                    <a:ea typeface="楷体" panose="02010609060101010101" pitchFamily="49" charset="-122"/>
                  </a:rPr>
                  <a:t>外部因素</a:t>
                </a:r>
              </a:p>
            </p:txBody>
          </p:sp>
          <p:cxnSp>
            <p:nvCxnSpPr>
              <p:cNvPr id="6" name="直接箭头连接符 5">
                <a:extLst>
                  <a:ext uri="{FF2B5EF4-FFF2-40B4-BE49-F238E27FC236}">
                    <a16:creationId xmlns:a16="http://schemas.microsoft.com/office/drawing/2014/main" id="{7EF02480-9CDB-0854-9C37-0501ED6BCFB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27316" y="2644524"/>
                <a:ext cx="763096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07780F65-4BB7-9744-873B-96C9FB495066}"/>
                  </a:ext>
                </a:extLst>
              </p:cNvPr>
              <p:cNvSpPr txBox="1"/>
              <p:nvPr/>
            </p:nvSpPr>
            <p:spPr>
              <a:xfrm>
                <a:off x="4777028" y="2390943"/>
                <a:ext cx="232108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800">
                    <a:latin typeface="楷体" panose="02010609060101010101" pitchFamily="49" charset="-122"/>
                    <a:ea typeface="楷体" panose="02010609060101010101" pitchFamily="49" charset="-122"/>
                  </a:rPr>
                  <a:t>机体组织器官</a:t>
                </a:r>
              </a:p>
            </p:txBody>
          </p:sp>
          <p:cxnSp>
            <p:nvCxnSpPr>
              <p:cNvPr id="9" name="直接箭头连接符 8">
                <a:extLst>
                  <a:ext uri="{FF2B5EF4-FFF2-40B4-BE49-F238E27FC236}">
                    <a16:creationId xmlns:a16="http://schemas.microsoft.com/office/drawing/2014/main" id="{86E379A0-79DE-BF08-F48F-7ADAA8F9C18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07112" y="2648598"/>
                <a:ext cx="763096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71507487-73B9-C261-3488-6AFC304A6969}"/>
                  </a:ext>
                </a:extLst>
              </p:cNvPr>
              <p:cNvSpPr txBox="1"/>
              <p:nvPr/>
            </p:nvSpPr>
            <p:spPr>
              <a:xfrm>
                <a:off x="7856824" y="2395017"/>
                <a:ext cx="232108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800">
                    <a:latin typeface="楷体" panose="02010609060101010101" pitchFamily="49" charset="-122"/>
                    <a:ea typeface="楷体" panose="02010609060101010101" pitchFamily="49" charset="-122"/>
                  </a:rPr>
                  <a:t>机体做出反应</a:t>
                </a:r>
              </a:p>
            </p:txBody>
          </p:sp>
          <p:sp>
            <p:nvSpPr>
              <p:cNvPr id="11" name="弧形 10">
                <a:extLst>
                  <a:ext uri="{FF2B5EF4-FFF2-40B4-BE49-F238E27FC236}">
                    <a16:creationId xmlns:a16="http://schemas.microsoft.com/office/drawing/2014/main" id="{542FDE94-8733-581F-A9A2-360EB5A8F4AD}"/>
                  </a:ext>
                </a:extLst>
              </p:cNvPr>
              <p:cNvSpPr/>
              <p:nvPr/>
            </p:nvSpPr>
            <p:spPr>
              <a:xfrm>
                <a:off x="3237131" y="1986917"/>
                <a:ext cx="2321083" cy="523220"/>
              </a:xfrm>
              <a:prstGeom prst="arc">
                <a:avLst>
                  <a:gd name="adj1" fmla="val 10831807"/>
                  <a:gd name="adj2" fmla="val 21389314"/>
                </a:avLst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弧形 11">
                <a:extLst>
                  <a:ext uri="{FF2B5EF4-FFF2-40B4-BE49-F238E27FC236}">
                    <a16:creationId xmlns:a16="http://schemas.microsoft.com/office/drawing/2014/main" id="{04DE3833-2A07-F9C2-BED0-50C8D000477C}"/>
                  </a:ext>
                </a:extLst>
              </p:cNvPr>
              <p:cNvSpPr/>
              <p:nvPr/>
            </p:nvSpPr>
            <p:spPr>
              <a:xfrm>
                <a:off x="6466585" y="1986917"/>
                <a:ext cx="2321083" cy="523220"/>
              </a:xfrm>
              <a:prstGeom prst="arc">
                <a:avLst>
                  <a:gd name="adj1" fmla="val 10831807"/>
                  <a:gd name="adj2" fmla="val 21389314"/>
                </a:avLst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弧形 12">
                <a:extLst>
                  <a:ext uri="{FF2B5EF4-FFF2-40B4-BE49-F238E27FC236}">
                    <a16:creationId xmlns:a16="http://schemas.microsoft.com/office/drawing/2014/main" id="{1B2C056F-E9AA-18A9-3507-324ED7BF2116}"/>
                  </a:ext>
                </a:extLst>
              </p:cNvPr>
              <p:cNvSpPr/>
              <p:nvPr/>
            </p:nvSpPr>
            <p:spPr>
              <a:xfrm rot="10800000">
                <a:off x="3237131" y="2866001"/>
                <a:ext cx="2321083" cy="523220"/>
              </a:xfrm>
              <a:prstGeom prst="arc">
                <a:avLst>
                  <a:gd name="adj1" fmla="val 10831807"/>
                  <a:gd name="adj2" fmla="val 21389314"/>
                </a:avLst>
              </a:prstGeom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弧形 13">
                <a:extLst>
                  <a:ext uri="{FF2B5EF4-FFF2-40B4-BE49-F238E27FC236}">
                    <a16:creationId xmlns:a16="http://schemas.microsoft.com/office/drawing/2014/main" id="{7AE01D89-8E30-48E2-3BE8-8DA7505C4615}"/>
                  </a:ext>
                </a:extLst>
              </p:cNvPr>
              <p:cNvSpPr/>
              <p:nvPr/>
            </p:nvSpPr>
            <p:spPr>
              <a:xfrm rot="10800000">
                <a:off x="6466585" y="2866001"/>
                <a:ext cx="2321083" cy="523220"/>
              </a:xfrm>
              <a:prstGeom prst="arc">
                <a:avLst>
                  <a:gd name="adj1" fmla="val 10831807"/>
                  <a:gd name="adj2" fmla="val 21389314"/>
                </a:avLst>
              </a:prstGeom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9900EF52-3E58-3DC9-E39F-5BF67149F58B}"/>
                  </a:ext>
                </a:extLst>
              </p:cNvPr>
              <p:cNvSpPr txBox="1"/>
              <p:nvPr/>
            </p:nvSpPr>
            <p:spPr>
              <a:xfrm>
                <a:off x="4106578" y="1617585"/>
                <a:ext cx="58383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sz="1800">
                    <a:latin typeface="楷体" panose="02010609060101010101" pitchFamily="49" charset="-122"/>
                    <a:ea typeface="楷体" panose="02010609060101010101" pitchFamily="49" charset="-122"/>
                  </a:rPr>
                  <a:t>因</a:t>
                </a:r>
              </a:p>
            </p:txBody>
          </p:sp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6CDDA29D-C05A-32B3-9B29-E0AA30B0357B}"/>
                  </a:ext>
                </a:extLst>
              </p:cNvPr>
              <p:cNvSpPr txBox="1"/>
              <p:nvPr/>
            </p:nvSpPr>
            <p:spPr>
              <a:xfrm>
                <a:off x="7564907" y="1607009"/>
                <a:ext cx="58383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sz="1800">
                    <a:latin typeface="楷体" panose="02010609060101010101" pitchFamily="49" charset="-122"/>
                    <a:ea typeface="楷体" panose="02010609060101010101" pitchFamily="49" charset="-122"/>
                  </a:rPr>
                  <a:t>果</a:t>
                </a:r>
              </a:p>
            </p:txBody>
          </p:sp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EBEE28EF-3C2F-81A9-6C8D-8D2E759972CB}"/>
                  </a:ext>
                </a:extLst>
              </p:cNvPr>
              <p:cNvSpPr txBox="1"/>
              <p:nvPr/>
            </p:nvSpPr>
            <p:spPr>
              <a:xfrm>
                <a:off x="4106578" y="3345917"/>
                <a:ext cx="58383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sz="1800">
                    <a:latin typeface="楷体" panose="02010609060101010101" pitchFamily="49" charset="-122"/>
                    <a:ea typeface="楷体" panose="02010609060101010101" pitchFamily="49" charset="-122"/>
                  </a:rPr>
                  <a:t>损</a:t>
                </a:r>
              </a:p>
            </p:txBody>
          </p:sp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5111261F-9A59-81C1-648D-36564FEB3AC4}"/>
                  </a:ext>
                </a:extLst>
              </p:cNvPr>
              <p:cNvSpPr txBox="1"/>
              <p:nvPr/>
            </p:nvSpPr>
            <p:spPr>
              <a:xfrm>
                <a:off x="7564907" y="3335341"/>
                <a:ext cx="58383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sz="1800">
                    <a:latin typeface="楷体" panose="02010609060101010101" pitchFamily="49" charset="-122"/>
                    <a:ea typeface="楷体" panose="02010609060101010101" pitchFamily="49" charset="-122"/>
                  </a:rPr>
                  <a:t>伤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095681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EA261B-CB88-4E0A-99AD-71AE52590E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C0B69DA7-9974-ACE4-8A51-E0E267784610}"/>
              </a:ext>
            </a:extLst>
          </p:cNvPr>
          <p:cNvGrpSpPr/>
          <p:nvPr/>
        </p:nvGrpSpPr>
        <p:grpSpPr>
          <a:xfrm>
            <a:off x="1679377" y="1555268"/>
            <a:ext cx="8514581" cy="2063158"/>
            <a:chOff x="1679377" y="1555268"/>
            <a:chExt cx="8514581" cy="2063158"/>
          </a:xfrm>
        </p:grpSpPr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7F5B5857-BE4C-C397-1B52-2306C8CC527C}"/>
                </a:ext>
              </a:extLst>
            </p:cNvPr>
            <p:cNvGrpSpPr/>
            <p:nvPr/>
          </p:nvGrpSpPr>
          <p:grpSpPr>
            <a:xfrm>
              <a:off x="1679377" y="1555268"/>
              <a:ext cx="8514581" cy="2063158"/>
              <a:chOff x="2093834" y="1607009"/>
              <a:chExt cx="8514581" cy="2063158"/>
            </a:xfrm>
          </p:grpSpPr>
          <p:pic>
            <p:nvPicPr>
              <p:cNvPr id="22" name="图片 21">
                <a:extLst>
                  <a:ext uri="{FF2B5EF4-FFF2-40B4-BE49-F238E27FC236}">
                    <a16:creationId xmlns:a16="http://schemas.microsoft.com/office/drawing/2014/main" id="{DDC882A1-CB97-D030-63B0-45FB02B9D1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093834" y="1669305"/>
                <a:ext cx="8514581" cy="2000862"/>
              </a:xfrm>
              <a:prstGeom prst="rect">
                <a:avLst/>
              </a:prstGeom>
            </p:spPr>
          </p:pic>
          <p:grpSp>
            <p:nvGrpSpPr>
              <p:cNvPr id="20" name="组合 19">
                <a:extLst>
                  <a:ext uri="{FF2B5EF4-FFF2-40B4-BE49-F238E27FC236}">
                    <a16:creationId xmlns:a16="http://schemas.microsoft.com/office/drawing/2014/main" id="{BF633B2D-45A8-0C06-6C0D-0571101ECDD3}"/>
                  </a:ext>
                </a:extLst>
              </p:cNvPr>
              <p:cNvGrpSpPr/>
              <p:nvPr/>
            </p:nvGrpSpPr>
            <p:grpSpPr>
              <a:xfrm>
                <a:off x="2093834" y="1607009"/>
                <a:ext cx="6693834" cy="1606902"/>
                <a:chOff x="2093834" y="1607009"/>
                <a:chExt cx="6693834" cy="1606902"/>
              </a:xfrm>
            </p:grpSpPr>
            <p:sp>
              <p:nvSpPr>
                <p:cNvPr id="4" name="文本框 3">
                  <a:extLst>
                    <a:ext uri="{FF2B5EF4-FFF2-40B4-BE49-F238E27FC236}">
                      <a16:creationId xmlns:a16="http://schemas.microsoft.com/office/drawing/2014/main" id="{BBF74979-4085-FEA7-C407-5ED55FC64AB3}"/>
                    </a:ext>
                  </a:extLst>
                </p:cNvPr>
                <p:cNvSpPr txBox="1"/>
                <p:nvPr/>
              </p:nvSpPr>
              <p:spPr>
                <a:xfrm>
                  <a:off x="2093834" y="2393000"/>
                  <a:ext cx="1746504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sz="2400">
                      <a:latin typeface="楷体" panose="02010609060101010101" pitchFamily="49" charset="-122"/>
                      <a:ea typeface="楷体" panose="02010609060101010101" pitchFamily="49" charset="-122"/>
                    </a:rPr>
                    <a:t>外界因素</a:t>
                  </a:r>
                </a:p>
              </p:txBody>
            </p:sp>
            <p:cxnSp>
              <p:nvCxnSpPr>
                <p:cNvPr id="6" name="直接箭头连接符 5">
                  <a:extLst>
                    <a:ext uri="{FF2B5EF4-FFF2-40B4-BE49-F238E27FC236}">
                      <a16:creationId xmlns:a16="http://schemas.microsoft.com/office/drawing/2014/main" id="{4E1D9352-1B4F-77AA-AB3B-AB6C4E46895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927316" y="2644524"/>
                  <a:ext cx="763096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" name="文本框 7">
                  <a:extLst>
                    <a:ext uri="{FF2B5EF4-FFF2-40B4-BE49-F238E27FC236}">
                      <a16:creationId xmlns:a16="http://schemas.microsoft.com/office/drawing/2014/main" id="{CDB81653-36B9-BEE2-9EB6-A678CA38CE89}"/>
                    </a:ext>
                  </a:extLst>
                </p:cNvPr>
                <p:cNvSpPr txBox="1"/>
                <p:nvPr/>
              </p:nvSpPr>
              <p:spPr>
                <a:xfrm>
                  <a:off x="4748709" y="2382914"/>
                  <a:ext cx="2553675" cy="830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sz="2400">
                      <a:latin typeface="楷体" panose="02010609060101010101" pitchFamily="49" charset="-122"/>
                      <a:ea typeface="楷体" panose="02010609060101010101" pitchFamily="49" charset="-122"/>
                    </a:rPr>
                    <a:t>机体组织</a:t>
                  </a:r>
                  <a:r>
                    <a:rPr lang="en-US" altLang="zh-CN" sz="2400">
                      <a:latin typeface="楷体" panose="02010609060101010101" pitchFamily="49" charset="-122"/>
                      <a:ea typeface="楷体" panose="02010609060101010101" pitchFamily="49" charset="-122"/>
                    </a:rPr>
                    <a:t>/</a:t>
                  </a:r>
                  <a:r>
                    <a:rPr lang="zh-CN" altLang="en-US" sz="2400">
                      <a:latin typeface="楷体" panose="02010609060101010101" pitchFamily="49" charset="-122"/>
                      <a:ea typeface="楷体" panose="02010609060101010101" pitchFamily="49" charset="-122"/>
                    </a:rPr>
                    <a:t>器官皮肤黏膜出现伤口</a:t>
                  </a:r>
                  <a:endParaRPr lang="en-US" altLang="zh-CN" sz="2400">
                    <a:latin typeface="楷体" panose="02010609060101010101" pitchFamily="49" charset="-122"/>
                    <a:ea typeface="楷体" panose="02010609060101010101" pitchFamily="49" charset="-122"/>
                  </a:endParaRPr>
                </a:p>
              </p:txBody>
            </p:sp>
            <p:cxnSp>
              <p:nvCxnSpPr>
                <p:cNvPr id="9" name="直接箭头连接符 8">
                  <a:extLst>
                    <a:ext uri="{FF2B5EF4-FFF2-40B4-BE49-F238E27FC236}">
                      <a16:creationId xmlns:a16="http://schemas.microsoft.com/office/drawing/2014/main" id="{CA37819A-7708-B818-8A3A-1C26504FB21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245578" y="2669736"/>
                  <a:ext cx="763096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" name="弧形 10">
                  <a:extLst>
                    <a:ext uri="{FF2B5EF4-FFF2-40B4-BE49-F238E27FC236}">
                      <a16:creationId xmlns:a16="http://schemas.microsoft.com/office/drawing/2014/main" id="{1C494B6A-C1CA-03B8-07DE-CC8F6146F386}"/>
                    </a:ext>
                  </a:extLst>
                </p:cNvPr>
                <p:cNvSpPr/>
                <p:nvPr/>
              </p:nvSpPr>
              <p:spPr>
                <a:xfrm>
                  <a:off x="3237131" y="1986917"/>
                  <a:ext cx="2321083" cy="523220"/>
                </a:xfrm>
                <a:prstGeom prst="arc">
                  <a:avLst>
                    <a:gd name="adj1" fmla="val 10831807"/>
                    <a:gd name="adj2" fmla="val 21389314"/>
                  </a:avLst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2" name="弧形 11">
                  <a:extLst>
                    <a:ext uri="{FF2B5EF4-FFF2-40B4-BE49-F238E27FC236}">
                      <a16:creationId xmlns:a16="http://schemas.microsoft.com/office/drawing/2014/main" id="{35FB61C8-0EF9-27D7-ED27-3EF0072F4AFF}"/>
                    </a:ext>
                  </a:extLst>
                </p:cNvPr>
                <p:cNvSpPr/>
                <p:nvPr/>
              </p:nvSpPr>
              <p:spPr>
                <a:xfrm>
                  <a:off x="6466585" y="1986917"/>
                  <a:ext cx="2321083" cy="523220"/>
                </a:xfrm>
                <a:prstGeom prst="arc">
                  <a:avLst>
                    <a:gd name="adj1" fmla="val 10831807"/>
                    <a:gd name="adj2" fmla="val 21389314"/>
                  </a:avLst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6" name="文本框 15">
                  <a:extLst>
                    <a:ext uri="{FF2B5EF4-FFF2-40B4-BE49-F238E27FC236}">
                      <a16:creationId xmlns:a16="http://schemas.microsoft.com/office/drawing/2014/main" id="{5F897556-BB5A-008E-3840-3E09B9C16FE5}"/>
                    </a:ext>
                  </a:extLst>
                </p:cNvPr>
                <p:cNvSpPr txBox="1"/>
                <p:nvPr/>
              </p:nvSpPr>
              <p:spPr>
                <a:xfrm>
                  <a:off x="4106578" y="1617585"/>
                  <a:ext cx="583834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zh-CN" altLang="en-US" sz="1800">
                      <a:latin typeface="楷体" panose="02010609060101010101" pitchFamily="49" charset="-122"/>
                      <a:ea typeface="楷体" panose="02010609060101010101" pitchFamily="49" charset="-122"/>
                    </a:rPr>
                    <a:t>因</a:t>
                  </a:r>
                </a:p>
              </p:txBody>
            </p:sp>
            <p:sp>
              <p:nvSpPr>
                <p:cNvPr id="17" name="文本框 16">
                  <a:extLst>
                    <a:ext uri="{FF2B5EF4-FFF2-40B4-BE49-F238E27FC236}">
                      <a16:creationId xmlns:a16="http://schemas.microsoft.com/office/drawing/2014/main" id="{2A6DFE22-ABAB-82CA-60B6-A1EDF94C19AC}"/>
                    </a:ext>
                  </a:extLst>
                </p:cNvPr>
                <p:cNvSpPr txBox="1"/>
                <p:nvPr/>
              </p:nvSpPr>
              <p:spPr>
                <a:xfrm>
                  <a:off x="7564907" y="1607009"/>
                  <a:ext cx="583834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zh-CN" altLang="en-US" sz="1800">
                      <a:latin typeface="楷体" panose="02010609060101010101" pitchFamily="49" charset="-122"/>
                      <a:ea typeface="楷体" panose="02010609060101010101" pitchFamily="49" charset="-122"/>
                    </a:rPr>
                    <a:t>果</a:t>
                  </a:r>
                </a:p>
              </p:txBody>
            </p:sp>
          </p:grpSp>
        </p:grpSp>
        <p:sp>
          <p:nvSpPr>
            <p:cNvPr id="2" name="文本框 1">
              <a:extLst>
                <a:ext uri="{FF2B5EF4-FFF2-40B4-BE49-F238E27FC236}">
                  <a16:creationId xmlns:a16="http://schemas.microsoft.com/office/drawing/2014/main" id="{8DE0B6D3-8684-ACFD-2383-CFFD50E1C30C}"/>
                </a:ext>
              </a:extLst>
            </p:cNvPr>
            <p:cNvSpPr txBox="1"/>
            <p:nvPr/>
          </p:nvSpPr>
          <p:spPr>
            <a:xfrm>
              <a:off x="7640283" y="2196786"/>
              <a:ext cx="255367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>
                  <a:latin typeface="楷体" panose="02010609060101010101" pitchFamily="49" charset="-122"/>
                  <a:ea typeface="楷体" panose="02010609060101010101" pitchFamily="49" charset="-122"/>
                </a:rPr>
                <a:t>1.</a:t>
              </a:r>
              <a:r>
                <a:rPr lang="zh-CN" altLang="en-US">
                  <a:latin typeface="楷体" panose="02010609060101010101" pitchFamily="49" charset="-122"/>
                  <a:ea typeface="楷体" panose="02010609060101010101" pitchFamily="49" charset="-122"/>
                </a:rPr>
                <a:t>深在组织与体表相通</a:t>
              </a:r>
            </a:p>
            <a:p>
              <a:r>
                <a:rPr lang="zh-CN" altLang="en-US">
                  <a:latin typeface="楷体" panose="02010609060101010101" pitchFamily="49" charset="-122"/>
                  <a:ea typeface="楷体" panose="02010609060101010101" pitchFamily="49" charset="-122"/>
                </a:rPr>
                <a:t>  单盲管（窦道）</a:t>
              </a:r>
            </a:p>
          </p:txBody>
        </p: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0198F7F1-BFF5-5378-BF4B-4FF3553407A5}"/>
                </a:ext>
              </a:extLst>
            </p:cNvPr>
            <p:cNvSpPr txBox="1"/>
            <p:nvPr/>
          </p:nvSpPr>
          <p:spPr>
            <a:xfrm>
              <a:off x="7640283" y="2776008"/>
              <a:ext cx="255367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>
                  <a:latin typeface="楷体" panose="02010609060101010101" pitchFamily="49" charset="-122"/>
                  <a:ea typeface="楷体" panose="02010609060101010101" pitchFamily="49" charset="-122"/>
                </a:rPr>
                <a:t>2.</a:t>
              </a:r>
              <a:r>
                <a:rPr lang="zh-CN" altLang="en-US">
                  <a:latin typeface="楷体" panose="02010609060101010101" pitchFamily="49" charset="-122"/>
                  <a:ea typeface="楷体" panose="02010609060101010101" pitchFamily="49" charset="-122"/>
                </a:rPr>
                <a:t>空腔器官与体表相同</a:t>
              </a:r>
              <a:endParaRPr lang="en-US" altLang="zh-CN">
                <a:latin typeface="楷体" panose="02010609060101010101" pitchFamily="49" charset="-122"/>
                <a:ea typeface="楷体" panose="02010609060101010101" pitchFamily="49" charset="-122"/>
              </a:endParaRPr>
            </a:p>
            <a:p>
              <a:r>
                <a:rPr lang="zh-CN" altLang="en-US">
                  <a:latin typeface="楷体" panose="02010609060101010101" pitchFamily="49" charset="-122"/>
                  <a:ea typeface="楷体" panose="02010609060101010101" pitchFamily="49" charset="-122"/>
                </a:rPr>
                <a:t>  双边开口（瘘管）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67848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621A64-5418-C9EB-5BBC-4A46126ADB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示&#10;&#10;AI 生成的内容可能不正确。">
            <a:extLst>
              <a:ext uri="{FF2B5EF4-FFF2-40B4-BE49-F238E27FC236}">
                <a16:creationId xmlns:a16="http://schemas.microsoft.com/office/drawing/2014/main" id="{6D773388-1037-6C5C-2A89-9281035818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93" y="837397"/>
            <a:ext cx="3348594" cy="5374813"/>
          </a:xfrm>
          <a:prstGeom prst="rect">
            <a:avLst/>
          </a:prstGeom>
        </p:spPr>
      </p:pic>
      <p:grpSp>
        <p:nvGrpSpPr>
          <p:cNvPr id="24" name="组合 23">
            <a:extLst>
              <a:ext uri="{FF2B5EF4-FFF2-40B4-BE49-F238E27FC236}">
                <a16:creationId xmlns:a16="http://schemas.microsoft.com/office/drawing/2014/main" id="{83BACDD0-A4E7-7F02-4ABE-1735A2B1C745}"/>
              </a:ext>
            </a:extLst>
          </p:cNvPr>
          <p:cNvGrpSpPr/>
          <p:nvPr/>
        </p:nvGrpSpPr>
        <p:grpSpPr>
          <a:xfrm>
            <a:off x="673072" y="837397"/>
            <a:ext cx="4197149" cy="2591604"/>
            <a:chOff x="673072" y="837397"/>
            <a:chExt cx="4197149" cy="2591604"/>
          </a:xfrm>
        </p:grpSpPr>
        <p:pic>
          <p:nvPicPr>
            <p:cNvPr id="7" name="图片 6" descr="人的纹身&#10;&#10;AI 生成的内容可能不正确。">
              <a:extLst>
                <a:ext uri="{FF2B5EF4-FFF2-40B4-BE49-F238E27FC236}">
                  <a16:creationId xmlns:a16="http://schemas.microsoft.com/office/drawing/2014/main" id="{E28A00CB-F0CA-4E21-DD62-D7CE0E462B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852"/>
            <a:stretch/>
          </p:blipFill>
          <p:spPr>
            <a:xfrm>
              <a:off x="3137837" y="837397"/>
              <a:ext cx="1732384" cy="2591603"/>
            </a:xfrm>
            <a:prstGeom prst="rect">
              <a:avLst/>
            </a:prstGeom>
          </p:spPr>
        </p:pic>
        <p:pic>
          <p:nvPicPr>
            <p:cNvPr id="21" name="图片 20" descr="切片的水果&#10;&#10;AI 生成的内容可能不正确。">
              <a:extLst>
                <a:ext uri="{FF2B5EF4-FFF2-40B4-BE49-F238E27FC236}">
                  <a16:creationId xmlns:a16="http://schemas.microsoft.com/office/drawing/2014/main" id="{A22852C4-1F53-984A-68C6-98867227BA4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650" t="5944" r="40782" b="17841"/>
            <a:stretch/>
          </p:blipFill>
          <p:spPr>
            <a:xfrm>
              <a:off x="673072" y="837397"/>
              <a:ext cx="2464764" cy="2591604"/>
            </a:xfrm>
            <a:prstGeom prst="rect">
              <a:avLst/>
            </a:prstGeom>
          </p:spPr>
        </p:pic>
      </p:grpSp>
      <p:pic>
        <p:nvPicPr>
          <p:cNvPr id="26" name="图片 25" descr="图示&#10;&#10;AI 生成的内容可能不正确。">
            <a:extLst>
              <a:ext uri="{FF2B5EF4-FFF2-40B4-BE49-F238E27FC236}">
                <a16:creationId xmlns:a16="http://schemas.microsoft.com/office/drawing/2014/main" id="{C784319B-779E-348F-2032-67BEFE3BEB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3373" y="837397"/>
            <a:ext cx="3527142" cy="4700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5129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C7EC99-1B7E-305B-34A3-A94D4ED979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组合 22">
            <a:extLst>
              <a:ext uri="{FF2B5EF4-FFF2-40B4-BE49-F238E27FC236}">
                <a16:creationId xmlns:a16="http://schemas.microsoft.com/office/drawing/2014/main" id="{B0CCEB16-E10C-8ADF-9418-3AA203A66DC2}"/>
              </a:ext>
            </a:extLst>
          </p:cNvPr>
          <p:cNvGrpSpPr/>
          <p:nvPr/>
        </p:nvGrpSpPr>
        <p:grpSpPr>
          <a:xfrm>
            <a:off x="2020823" y="1607009"/>
            <a:ext cx="7955281" cy="2108240"/>
            <a:chOff x="2020823" y="1607009"/>
            <a:chExt cx="7955281" cy="2108240"/>
          </a:xfrm>
        </p:grpSpPr>
        <p:pic>
          <p:nvPicPr>
            <p:cNvPr id="22" name="图片 21">
              <a:extLst>
                <a:ext uri="{FF2B5EF4-FFF2-40B4-BE49-F238E27FC236}">
                  <a16:creationId xmlns:a16="http://schemas.microsoft.com/office/drawing/2014/main" id="{9B77DA17-D489-CBAB-12B1-D03F074FE0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20823" y="1703811"/>
              <a:ext cx="7955281" cy="2000862"/>
            </a:xfrm>
            <a:prstGeom prst="rect">
              <a:avLst/>
            </a:prstGeom>
          </p:spPr>
        </p:pic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1496FB04-FBE2-3DF3-2915-B0578C955978}"/>
                </a:ext>
              </a:extLst>
            </p:cNvPr>
            <p:cNvGrpSpPr/>
            <p:nvPr/>
          </p:nvGrpSpPr>
          <p:grpSpPr>
            <a:xfrm>
              <a:off x="2093834" y="1607009"/>
              <a:ext cx="7882270" cy="2108240"/>
              <a:chOff x="2093834" y="1607009"/>
              <a:chExt cx="7882270" cy="2108240"/>
            </a:xfrm>
          </p:grpSpPr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93C806FE-3A43-E94C-ABD4-117DAAD58928}"/>
                  </a:ext>
                </a:extLst>
              </p:cNvPr>
              <p:cNvSpPr txBox="1"/>
              <p:nvPr/>
            </p:nvSpPr>
            <p:spPr>
              <a:xfrm>
                <a:off x="2093834" y="2393000"/>
                <a:ext cx="174650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800">
                    <a:latin typeface="楷体" panose="02010609060101010101" pitchFamily="49" charset="-122"/>
                    <a:ea typeface="楷体" panose="02010609060101010101" pitchFamily="49" charset="-122"/>
                  </a:rPr>
                  <a:t>外界因素</a:t>
                </a:r>
              </a:p>
            </p:txBody>
          </p:sp>
          <p:cxnSp>
            <p:nvCxnSpPr>
              <p:cNvPr id="6" name="直接箭头连接符 5">
                <a:extLst>
                  <a:ext uri="{FF2B5EF4-FFF2-40B4-BE49-F238E27FC236}">
                    <a16:creationId xmlns:a16="http://schemas.microsoft.com/office/drawing/2014/main" id="{D058ECDE-9865-A04C-3A95-67B692E3802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27316" y="2644524"/>
                <a:ext cx="763096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07CA469A-2F82-B156-0041-64E5A60EFF51}"/>
                  </a:ext>
                </a:extLst>
              </p:cNvPr>
              <p:cNvSpPr txBox="1"/>
              <p:nvPr/>
            </p:nvSpPr>
            <p:spPr>
              <a:xfrm>
                <a:off x="5059749" y="2190809"/>
                <a:ext cx="2157984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800">
                    <a:latin typeface="楷体" panose="02010609060101010101" pitchFamily="49" charset="-122"/>
                    <a:ea typeface="楷体" panose="02010609060101010101" pitchFamily="49" charset="-122"/>
                  </a:rPr>
                  <a:t>皮肤</a:t>
                </a:r>
                <a:r>
                  <a:rPr lang="en-US" altLang="zh-CN" sz="2800">
                    <a:latin typeface="楷体" panose="02010609060101010101" pitchFamily="49" charset="-122"/>
                    <a:ea typeface="楷体" panose="02010609060101010101" pitchFamily="49" charset="-122"/>
                  </a:rPr>
                  <a:t>/</a:t>
                </a:r>
                <a:r>
                  <a:rPr lang="zh-CN" altLang="en-US" sz="2800">
                    <a:latin typeface="楷体" panose="02010609060101010101" pitchFamily="49" charset="-122"/>
                    <a:ea typeface="楷体" panose="02010609060101010101" pitchFamily="49" charset="-122"/>
                  </a:rPr>
                  <a:t>黏膜</a:t>
                </a:r>
                <a:endParaRPr lang="en-US" altLang="zh-CN" sz="280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r>
                  <a:rPr lang="zh-CN" altLang="en-US" sz="2800">
                    <a:latin typeface="楷体" panose="02010609060101010101" pitchFamily="49" charset="-122"/>
                    <a:ea typeface="楷体" panose="02010609060101010101" pitchFamily="49" charset="-122"/>
                  </a:rPr>
                  <a:t>溃烂</a:t>
                </a:r>
              </a:p>
            </p:txBody>
          </p:sp>
          <p:cxnSp>
            <p:nvCxnSpPr>
              <p:cNvPr id="9" name="直接箭头连接符 8">
                <a:extLst>
                  <a:ext uri="{FF2B5EF4-FFF2-40B4-BE49-F238E27FC236}">
                    <a16:creationId xmlns:a16="http://schemas.microsoft.com/office/drawing/2014/main" id="{74CA8805-40F8-0016-1895-C67F745C52B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07112" y="2648598"/>
                <a:ext cx="763096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DE120CB1-B90C-B9E7-EB86-A4D47BC0C9A1}"/>
                  </a:ext>
                </a:extLst>
              </p:cNvPr>
              <p:cNvSpPr txBox="1"/>
              <p:nvPr/>
            </p:nvSpPr>
            <p:spPr>
              <a:xfrm>
                <a:off x="7950777" y="2175499"/>
                <a:ext cx="2025327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800">
                    <a:latin typeface="楷体" panose="02010609060101010101" pitchFamily="49" charset="-122"/>
                    <a:ea typeface="楷体" panose="02010609060101010101" pitchFamily="49" charset="-122"/>
                  </a:rPr>
                  <a:t>经久不愈和</a:t>
                </a:r>
                <a:endParaRPr lang="en-US" altLang="zh-CN" sz="280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r>
                  <a:rPr lang="zh-CN" altLang="en-US" sz="2800">
                    <a:latin typeface="楷体" panose="02010609060101010101" pitchFamily="49" charset="-122"/>
                    <a:ea typeface="楷体" panose="02010609060101010101" pitchFamily="49" charset="-122"/>
                  </a:rPr>
                  <a:t>病理肉芽创</a:t>
                </a:r>
              </a:p>
            </p:txBody>
          </p:sp>
          <p:sp>
            <p:nvSpPr>
              <p:cNvPr id="11" name="弧形 10">
                <a:extLst>
                  <a:ext uri="{FF2B5EF4-FFF2-40B4-BE49-F238E27FC236}">
                    <a16:creationId xmlns:a16="http://schemas.microsoft.com/office/drawing/2014/main" id="{7BD752A0-4C0B-C107-E5B7-0031704B1DE6}"/>
                  </a:ext>
                </a:extLst>
              </p:cNvPr>
              <p:cNvSpPr/>
              <p:nvPr/>
            </p:nvSpPr>
            <p:spPr>
              <a:xfrm>
                <a:off x="3237131" y="1986917"/>
                <a:ext cx="2321083" cy="523220"/>
              </a:xfrm>
              <a:prstGeom prst="arc">
                <a:avLst>
                  <a:gd name="adj1" fmla="val 10831807"/>
                  <a:gd name="adj2" fmla="val 21389314"/>
                </a:avLst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弧形 11">
                <a:extLst>
                  <a:ext uri="{FF2B5EF4-FFF2-40B4-BE49-F238E27FC236}">
                    <a16:creationId xmlns:a16="http://schemas.microsoft.com/office/drawing/2014/main" id="{92C84CBD-3CFA-A5C3-1909-74CFCA217ACF}"/>
                  </a:ext>
                </a:extLst>
              </p:cNvPr>
              <p:cNvSpPr/>
              <p:nvPr/>
            </p:nvSpPr>
            <p:spPr>
              <a:xfrm>
                <a:off x="6466585" y="1986917"/>
                <a:ext cx="2321083" cy="523220"/>
              </a:xfrm>
              <a:prstGeom prst="arc">
                <a:avLst>
                  <a:gd name="adj1" fmla="val 10831807"/>
                  <a:gd name="adj2" fmla="val 21389314"/>
                </a:avLst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弧形 12">
                <a:extLst>
                  <a:ext uri="{FF2B5EF4-FFF2-40B4-BE49-F238E27FC236}">
                    <a16:creationId xmlns:a16="http://schemas.microsoft.com/office/drawing/2014/main" id="{F4E1D8FA-690C-730A-E9C2-C5B645C929B6}"/>
                  </a:ext>
                </a:extLst>
              </p:cNvPr>
              <p:cNvSpPr/>
              <p:nvPr/>
            </p:nvSpPr>
            <p:spPr>
              <a:xfrm rot="10800000">
                <a:off x="3237131" y="2866001"/>
                <a:ext cx="2321083" cy="523220"/>
              </a:xfrm>
              <a:prstGeom prst="arc">
                <a:avLst>
                  <a:gd name="adj1" fmla="val 10831807"/>
                  <a:gd name="adj2" fmla="val 21389314"/>
                </a:avLst>
              </a:prstGeom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弧形 13">
                <a:extLst>
                  <a:ext uri="{FF2B5EF4-FFF2-40B4-BE49-F238E27FC236}">
                    <a16:creationId xmlns:a16="http://schemas.microsoft.com/office/drawing/2014/main" id="{D1DC06BC-25B5-BE73-7C56-4D7CA248483C}"/>
                  </a:ext>
                </a:extLst>
              </p:cNvPr>
              <p:cNvSpPr/>
              <p:nvPr/>
            </p:nvSpPr>
            <p:spPr>
              <a:xfrm rot="10800000">
                <a:off x="6466585" y="2866001"/>
                <a:ext cx="2321083" cy="523220"/>
              </a:xfrm>
              <a:prstGeom prst="arc">
                <a:avLst>
                  <a:gd name="adj1" fmla="val 10831807"/>
                  <a:gd name="adj2" fmla="val 21389314"/>
                </a:avLst>
              </a:prstGeom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CFB890BC-1235-C534-2FEC-FE6B99566C90}"/>
                  </a:ext>
                </a:extLst>
              </p:cNvPr>
              <p:cNvSpPr txBox="1"/>
              <p:nvPr/>
            </p:nvSpPr>
            <p:spPr>
              <a:xfrm>
                <a:off x="4106578" y="1617585"/>
                <a:ext cx="58383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sz="1800">
                    <a:latin typeface="楷体" panose="02010609060101010101" pitchFamily="49" charset="-122"/>
                    <a:ea typeface="楷体" panose="02010609060101010101" pitchFamily="49" charset="-122"/>
                  </a:rPr>
                  <a:t>因</a:t>
                </a:r>
              </a:p>
            </p:txBody>
          </p:sp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49330608-4FD3-31EC-5D28-C6BFA4C4D6D5}"/>
                  </a:ext>
                </a:extLst>
              </p:cNvPr>
              <p:cNvSpPr txBox="1"/>
              <p:nvPr/>
            </p:nvSpPr>
            <p:spPr>
              <a:xfrm>
                <a:off x="7564907" y="1607009"/>
                <a:ext cx="58383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sz="1800">
                    <a:latin typeface="楷体" panose="02010609060101010101" pitchFamily="49" charset="-122"/>
                    <a:ea typeface="楷体" panose="02010609060101010101" pitchFamily="49" charset="-122"/>
                  </a:rPr>
                  <a:t>果</a:t>
                </a:r>
              </a:p>
            </p:txBody>
          </p:sp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AEAF3D63-0274-F393-CDC7-85D1980040A5}"/>
                  </a:ext>
                </a:extLst>
              </p:cNvPr>
              <p:cNvSpPr txBox="1"/>
              <p:nvPr/>
            </p:nvSpPr>
            <p:spPr>
              <a:xfrm>
                <a:off x="3927316" y="3345917"/>
                <a:ext cx="90986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>
                    <a:latin typeface="楷体" panose="02010609060101010101" pitchFamily="49" charset="-122"/>
                    <a:ea typeface="楷体" panose="02010609060101010101" pitchFamily="49" charset="-122"/>
                  </a:rPr>
                  <a:t>溃</a:t>
                </a:r>
                <a:endParaRPr lang="zh-CN" altLang="en-US" sz="180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77F6656D-2612-CF3F-CAE6-B530DF01BD61}"/>
                  </a:ext>
                </a:extLst>
              </p:cNvPr>
              <p:cNvSpPr txBox="1"/>
              <p:nvPr/>
            </p:nvSpPr>
            <p:spPr>
              <a:xfrm>
                <a:off x="7564907" y="3335341"/>
                <a:ext cx="58383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sz="1800">
                    <a:latin typeface="楷体" panose="02010609060101010101" pitchFamily="49" charset="-122"/>
                    <a:ea typeface="楷体" panose="02010609060101010101" pitchFamily="49" charset="-122"/>
                  </a:rPr>
                  <a:t>疡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644600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E152FA-AC2E-B3B5-EE72-25F005D125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>
            <a:extLst>
              <a:ext uri="{FF2B5EF4-FFF2-40B4-BE49-F238E27FC236}">
                <a16:creationId xmlns:a16="http://schemas.microsoft.com/office/drawing/2014/main" id="{43CDB969-8D14-2610-59C6-051434D8DBE7}"/>
              </a:ext>
            </a:extLst>
          </p:cNvPr>
          <p:cNvGrpSpPr/>
          <p:nvPr/>
        </p:nvGrpSpPr>
        <p:grpSpPr>
          <a:xfrm>
            <a:off x="1848713" y="1585859"/>
            <a:ext cx="5020056" cy="3884604"/>
            <a:chOff x="1848713" y="1585859"/>
            <a:chExt cx="5020056" cy="3884604"/>
          </a:xfrm>
        </p:grpSpPr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1FBB8DE1-59D0-CE32-1A33-578B832405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48713" y="1585859"/>
              <a:ext cx="5020056" cy="3884604"/>
            </a:xfrm>
            <a:prstGeom prst="rect">
              <a:avLst/>
            </a:prstGeom>
          </p:spPr>
        </p:pic>
        <p:pic>
          <p:nvPicPr>
            <p:cNvPr id="2" name="Picture 2">
              <a:extLst>
                <a:ext uri="{FF2B5EF4-FFF2-40B4-BE49-F238E27FC236}">
                  <a16:creationId xmlns:a16="http://schemas.microsoft.com/office/drawing/2014/main" id="{AF4F9CE2-DB29-93B1-AECC-3ECEF1A5C1C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311" r="3493" b="4968"/>
            <a:stretch/>
          </p:blipFill>
          <p:spPr bwMode="auto">
            <a:xfrm>
              <a:off x="2000978" y="1585859"/>
              <a:ext cx="4671236" cy="30856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椭圆 2">
              <a:extLst>
                <a:ext uri="{FF2B5EF4-FFF2-40B4-BE49-F238E27FC236}">
                  <a16:creationId xmlns:a16="http://schemas.microsoft.com/office/drawing/2014/main" id="{AA55E3B4-7C59-60C7-3B74-F620FD2C50F1}"/>
                </a:ext>
              </a:extLst>
            </p:cNvPr>
            <p:cNvSpPr/>
            <p:nvPr/>
          </p:nvSpPr>
          <p:spPr>
            <a:xfrm>
              <a:off x="4434840" y="2139215"/>
              <a:ext cx="575524" cy="32052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心形 4">
              <a:extLst>
                <a:ext uri="{FF2B5EF4-FFF2-40B4-BE49-F238E27FC236}">
                  <a16:creationId xmlns:a16="http://schemas.microsoft.com/office/drawing/2014/main" id="{E57A8C59-83BD-8008-3CF9-FC18369360C2}"/>
                </a:ext>
              </a:extLst>
            </p:cNvPr>
            <p:cNvSpPr/>
            <p:nvPr/>
          </p:nvSpPr>
          <p:spPr>
            <a:xfrm>
              <a:off x="2231136" y="4745736"/>
              <a:ext cx="859536" cy="694944"/>
            </a:xfrm>
            <a:prstGeom prst="hear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9B91EC7E-A79E-AD19-86C6-F06A04366C66}"/>
                </a:ext>
              </a:extLst>
            </p:cNvPr>
            <p:cNvSpPr txBox="1"/>
            <p:nvPr/>
          </p:nvSpPr>
          <p:spPr>
            <a:xfrm>
              <a:off x="3215741" y="4855911"/>
              <a:ext cx="1143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/>
                <a:t>空腔器官</a:t>
              </a: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B822181B-E7E4-7893-A909-6551840DBEE5}"/>
                </a:ext>
              </a:extLst>
            </p:cNvPr>
            <p:cNvSpPr txBox="1"/>
            <p:nvPr/>
          </p:nvSpPr>
          <p:spPr>
            <a:xfrm>
              <a:off x="4578096" y="1679657"/>
              <a:ext cx="1143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/>
                <a:t>溃疡</a:t>
              </a:r>
            </a:p>
          </p:txBody>
        </p:sp>
        <p:sp>
          <p:nvSpPr>
            <p:cNvPr id="25" name="流程图: 存储数据 24">
              <a:extLst>
                <a:ext uri="{FF2B5EF4-FFF2-40B4-BE49-F238E27FC236}">
                  <a16:creationId xmlns:a16="http://schemas.microsoft.com/office/drawing/2014/main" id="{B5F87887-5975-0E74-290A-F53DC17D806A}"/>
                </a:ext>
              </a:extLst>
            </p:cNvPr>
            <p:cNvSpPr/>
            <p:nvPr/>
          </p:nvSpPr>
          <p:spPr>
            <a:xfrm rot="16200000">
              <a:off x="2722330" y="2953639"/>
              <a:ext cx="2129822" cy="320521"/>
            </a:xfrm>
            <a:prstGeom prst="flowChartOnlineStorag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128C169B-67B4-2B8A-E671-78254FEEFDC7}"/>
                </a:ext>
              </a:extLst>
            </p:cNvPr>
            <p:cNvSpPr txBox="1"/>
            <p:nvPr/>
          </p:nvSpPr>
          <p:spPr>
            <a:xfrm>
              <a:off x="3435096" y="1632757"/>
              <a:ext cx="1143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/>
                <a:t>窦道</a:t>
              </a:r>
            </a:p>
          </p:txBody>
        </p:sp>
        <p:sp>
          <p:nvSpPr>
            <p:cNvPr id="27" name="流程图: 直接访问存储器 26">
              <a:extLst>
                <a:ext uri="{FF2B5EF4-FFF2-40B4-BE49-F238E27FC236}">
                  <a16:creationId xmlns:a16="http://schemas.microsoft.com/office/drawing/2014/main" id="{3D4340D6-603A-60A6-96D1-6002CB506DDD}"/>
                </a:ext>
              </a:extLst>
            </p:cNvPr>
            <p:cNvSpPr/>
            <p:nvPr/>
          </p:nvSpPr>
          <p:spPr>
            <a:xfrm rot="16200000">
              <a:off x="790848" y="3390920"/>
              <a:ext cx="3175491" cy="320523"/>
            </a:xfrm>
            <a:prstGeom prst="flowChartMagneticDrum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F1032146-D58E-5583-E8AC-2CE33EB87E56}"/>
                </a:ext>
              </a:extLst>
            </p:cNvPr>
            <p:cNvSpPr txBox="1"/>
            <p:nvPr/>
          </p:nvSpPr>
          <p:spPr>
            <a:xfrm>
              <a:off x="2058405" y="1620084"/>
              <a:ext cx="1143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/>
                <a:t>瘘管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740112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778CBE-1635-E6ED-130D-1A2C99E7D6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>
            <a:extLst>
              <a:ext uri="{FF2B5EF4-FFF2-40B4-BE49-F238E27FC236}">
                <a16:creationId xmlns:a16="http://schemas.microsoft.com/office/drawing/2014/main" id="{9997BEC7-8FB0-1865-756B-D6037452A8D2}"/>
              </a:ext>
            </a:extLst>
          </p:cNvPr>
          <p:cNvGrpSpPr/>
          <p:nvPr/>
        </p:nvGrpSpPr>
        <p:grpSpPr>
          <a:xfrm>
            <a:off x="2093834" y="1532376"/>
            <a:ext cx="8521714" cy="2152095"/>
            <a:chOff x="2093834" y="1532376"/>
            <a:chExt cx="8521714" cy="2152095"/>
          </a:xfrm>
        </p:grpSpPr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A25FAC16-87E3-BC34-A096-06FCAEC71F9A}"/>
                </a:ext>
              </a:extLst>
            </p:cNvPr>
            <p:cNvGrpSpPr/>
            <p:nvPr/>
          </p:nvGrpSpPr>
          <p:grpSpPr>
            <a:xfrm>
              <a:off x="2093834" y="1563356"/>
              <a:ext cx="8521714" cy="2121115"/>
              <a:chOff x="2093834" y="1563356"/>
              <a:chExt cx="8521714" cy="2121115"/>
            </a:xfrm>
          </p:grpSpPr>
          <p:pic>
            <p:nvPicPr>
              <p:cNvPr id="22" name="图片 21">
                <a:extLst>
                  <a:ext uri="{FF2B5EF4-FFF2-40B4-BE49-F238E27FC236}">
                    <a16:creationId xmlns:a16="http://schemas.microsoft.com/office/drawing/2014/main" id="{2CDA131D-C477-88E4-79A9-F78C9B0D5A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118359" y="1623401"/>
                <a:ext cx="8497189" cy="2000862"/>
              </a:xfrm>
              <a:prstGeom prst="rect">
                <a:avLst/>
              </a:prstGeom>
            </p:spPr>
          </p:pic>
          <p:grpSp>
            <p:nvGrpSpPr>
              <p:cNvPr id="20" name="组合 19">
                <a:extLst>
                  <a:ext uri="{FF2B5EF4-FFF2-40B4-BE49-F238E27FC236}">
                    <a16:creationId xmlns:a16="http://schemas.microsoft.com/office/drawing/2014/main" id="{4ACDFEAE-F5D3-3A4E-6872-E7E44CD27671}"/>
                  </a:ext>
                </a:extLst>
              </p:cNvPr>
              <p:cNvGrpSpPr/>
              <p:nvPr/>
            </p:nvGrpSpPr>
            <p:grpSpPr>
              <a:xfrm>
                <a:off x="2093834" y="1563356"/>
                <a:ext cx="6453998" cy="2121115"/>
                <a:chOff x="2093834" y="1563356"/>
                <a:chExt cx="6453998" cy="2121115"/>
              </a:xfrm>
            </p:grpSpPr>
            <p:sp>
              <p:nvSpPr>
                <p:cNvPr id="4" name="文本框 3">
                  <a:extLst>
                    <a:ext uri="{FF2B5EF4-FFF2-40B4-BE49-F238E27FC236}">
                      <a16:creationId xmlns:a16="http://schemas.microsoft.com/office/drawing/2014/main" id="{064401B2-3843-9D61-9C1A-8A005CDCFDF8}"/>
                    </a:ext>
                  </a:extLst>
                </p:cNvPr>
                <p:cNvSpPr txBox="1"/>
                <p:nvPr/>
              </p:nvSpPr>
              <p:spPr>
                <a:xfrm>
                  <a:off x="2093834" y="2393000"/>
                  <a:ext cx="1746504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sz="2400">
                      <a:latin typeface="楷体" panose="02010609060101010101" pitchFamily="49" charset="-122"/>
                      <a:ea typeface="楷体" panose="02010609060101010101" pitchFamily="49" charset="-122"/>
                    </a:rPr>
                    <a:t>外界因素</a:t>
                  </a:r>
                </a:p>
              </p:txBody>
            </p:sp>
            <p:cxnSp>
              <p:nvCxnSpPr>
                <p:cNvPr id="6" name="直接箭头连接符 5">
                  <a:extLst>
                    <a:ext uri="{FF2B5EF4-FFF2-40B4-BE49-F238E27FC236}">
                      <a16:creationId xmlns:a16="http://schemas.microsoft.com/office/drawing/2014/main" id="{9335B7EA-B818-2B8D-F59F-84AE1435617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458790" y="2648598"/>
                  <a:ext cx="763096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" name="文本框 7">
                  <a:extLst>
                    <a:ext uri="{FF2B5EF4-FFF2-40B4-BE49-F238E27FC236}">
                      <a16:creationId xmlns:a16="http://schemas.microsoft.com/office/drawing/2014/main" id="{15D54682-D0C7-1CC8-6C1F-1436EE95F6D8}"/>
                    </a:ext>
                  </a:extLst>
                </p:cNvPr>
                <p:cNvSpPr txBox="1"/>
                <p:nvPr/>
              </p:nvSpPr>
              <p:spPr>
                <a:xfrm>
                  <a:off x="4382246" y="2240826"/>
                  <a:ext cx="2025327" cy="830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sz="2400">
                      <a:latin typeface="楷体" panose="02010609060101010101" pitchFamily="49" charset="-122"/>
                      <a:ea typeface="楷体" panose="02010609060101010101" pitchFamily="49" charset="-122"/>
                    </a:rPr>
                    <a:t>组织细胞被</a:t>
                  </a:r>
                  <a:endParaRPr lang="en-US" altLang="zh-CN" sz="2400">
                    <a:latin typeface="楷体" panose="02010609060101010101" pitchFamily="49" charset="-122"/>
                    <a:ea typeface="楷体" panose="02010609060101010101" pitchFamily="49" charset="-122"/>
                  </a:endParaRPr>
                </a:p>
                <a:p>
                  <a:r>
                    <a:rPr lang="zh-CN" altLang="en-US" sz="2400">
                      <a:latin typeface="楷体" panose="02010609060101010101" pitchFamily="49" charset="-122"/>
                      <a:ea typeface="楷体" panose="02010609060101010101" pitchFamily="49" charset="-122"/>
                    </a:rPr>
                    <a:t>破坏</a:t>
                  </a:r>
                </a:p>
              </p:txBody>
            </p:sp>
            <p:cxnSp>
              <p:nvCxnSpPr>
                <p:cNvPr id="9" name="直接箭头连接符 8">
                  <a:extLst>
                    <a:ext uri="{FF2B5EF4-FFF2-40B4-BE49-F238E27FC236}">
                      <a16:creationId xmlns:a16="http://schemas.microsoft.com/office/drawing/2014/main" id="{00C465FF-021B-7821-EA2D-7708A630BE7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02440" y="2648598"/>
                  <a:ext cx="1362466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" name="文本框 9">
                  <a:extLst>
                    <a:ext uri="{FF2B5EF4-FFF2-40B4-BE49-F238E27FC236}">
                      <a16:creationId xmlns:a16="http://schemas.microsoft.com/office/drawing/2014/main" id="{E61F9B82-E89C-7748-F7A6-F831DA7AFB91}"/>
                    </a:ext>
                  </a:extLst>
                </p:cNvPr>
                <p:cNvSpPr txBox="1"/>
                <p:nvPr/>
              </p:nvSpPr>
              <p:spPr>
                <a:xfrm>
                  <a:off x="7546492" y="2384376"/>
                  <a:ext cx="1001340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sz="2400">
                      <a:latin typeface="楷体" panose="02010609060101010101" pitchFamily="49" charset="-122"/>
                      <a:ea typeface="楷体" panose="02010609060101010101" pitchFamily="49" charset="-122"/>
                    </a:rPr>
                    <a:t>失活</a:t>
                  </a:r>
                </a:p>
              </p:txBody>
            </p:sp>
            <p:sp>
              <p:nvSpPr>
                <p:cNvPr id="11" name="弧形 10">
                  <a:extLst>
                    <a:ext uri="{FF2B5EF4-FFF2-40B4-BE49-F238E27FC236}">
                      <a16:creationId xmlns:a16="http://schemas.microsoft.com/office/drawing/2014/main" id="{4DA41C26-391D-ACE5-5815-F0E9C557D77B}"/>
                    </a:ext>
                  </a:extLst>
                </p:cNvPr>
                <p:cNvSpPr/>
                <p:nvPr/>
              </p:nvSpPr>
              <p:spPr>
                <a:xfrm>
                  <a:off x="3237131" y="1986917"/>
                  <a:ext cx="1819501" cy="523220"/>
                </a:xfrm>
                <a:prstGeom prst="arc">
                  <a:avLst>
                    <a:gd name="adj1" fmla="val 10831807"/>
                    <a:gd name="adj2" fmla="val 21389314"/>
                  </a:avLst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600"/>
                </a:p>
              </p:txBody>
            </p:sp>
            <p:sp>
              <p:nvSpPr>
                <p:cNvPr id="12" name="弧形 11">
                  <a:extLst>
                    <a:ext uri="{FF2B5EF4-FFF2-40B4-BE49-F238E27FC236}">
                      <a16:creationId xmlns:a16="http://schemas.microsoft.com/office/drawing/2014/main" id="{FF9DB21F-4E71-1F11-9339-2217D1B818DF}"/>
                    </a:ext>
                  </a:extLst>
                </p:cNvPr>
                <p:cNvSpPr/>
                <p:nvPr/>
              </p:nvSpPr>
              <p:spPr>
                <a:xfrm>
                  <a:off x="5884309" y="1904818"/>
                  <a:ext cx="1819502" cy="523220"/>
                </a:xfrm>
                <a:prstGeom prst="arc">
                  <a:avLst>
                    <a:gd name="adj1" fmla="val 10831807"/>
                    <a:gd name="adj2" fmla="val 21389314"/>
                  </a:avLst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600"/>
                </a:p>
              </p:txBody>
            </p:sp>
            <p:sp>
              <p:nvSpPr>
                <p:cNvPr id="13" name="弧形 12">
                  <a:extLst>
                    <a:ext uri="{FF2B5EF4-FFF2-40B4-BE49-F238E27FC236}">
                      <a16:creationId xmlns:a16="http://schemas.microsoft.com/office/drawing/2014/main" id="{4C320FF2-B570-1DF8-8A59-051F8FCA2A60}"/>
                    </a:ext>
                  </a:extLst>
                </p:cNvPr>
                <p:cNvSpPr/>
                <p:nvPr/>
              </p:nvSpPr>
              <p:spPr>
                <a:xfrm rot="10800000">
                  <a:off x="3237131" y="2866001"/>
                  <a:ext cx="1819500" cy="394747"/>
                </a:xfrm>
                <a:prstGeom prst="arc">
                  <a:avLst>
                    <a:gd name="adj1" fmla="val 10831807"/>
                    <a:gd name="adj2" fmla="val 21389314"/>
                  </a:avLst>
                </a:prstGeom>
              </p:spPr>
              <p:style>
                <a:lnRef idx="2">
                  <a:schemeClr val="accent5"/>
                </a:lnRef>
                <a:fillRef idx="0">
                  <a:schemeClr val="accent5"/>
                </a:fillRef>
                <a:effectRef idx="1">
                  <a:schemeClr val="accent5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600"/>
                </a:p>
              </p:txBody>
            </p:sp>
            <p:sp>
              <p:nvSpPr>
                <p:cNvPr id="14" name="弧形 13">
                  <a:extLst>
                    <a:ext uri="{FF2B5EF4-FFF2-40B4-BE49-F238E27FC236}">
                      <a16:creationId xmlns:a16="http://schemas.microsoft.com/office/drawing/2014/main" id="{4710F4DC-044F-3ED7-F41E-56C3317AF992}"/>
                    </a:ext>
                  </a:extLst>
                </p:cNvPr>
                <p:cNvSpPr/>
                <p:nvPr/>
              </p:nvSpPr>
              <p:spPr>
                <a:xfrm rot="10800000">
                  <a:off x="5884307" y="2783902"/>
                  <a:ext cx="1680599" cy="501807"/>
                </a:xfrm>
                <a:prstGeom prst="arc">
                  <a:avLst>
                    <a:gd name="adj1" fmla="val 10809194"/>
                    <a:gd name="adj2" fmla="val 21389314"/>
                  </a:avLst>
                </a:prstGeom>
              </p:spPr>
              <p:style>
                <a:lnRef idx="2">
                  <a:schemeClr val="accent5"/>
                </a:lnRef>
                <a:fillRef idx="0">
                  <a:schemeClr val="accent5"/>
                </a:fillRef>
                <a:effectRef idx="1">
                  <a:schemeClr val="accent5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600"/>
                </a:p>
              </p:txBody>
            </p:sp>
            <p:sp>
              <p:nvSpPr>
                <p:cNvPr id="16" name="文本框 15">
                  <a:extLst>
                    <a:ext uri="{FF2B5EF4-FFF2-40B4-BE49-F238E27FC236}">
                      <a16:creationId xmlns:a16="http://schemas.microsoft.com/office/drawing/2014/main" id="{956E0293-DD8C-BAE3-8583-E69937E461F5}"/>
                    </a:ext>
                  </a:extLst>
                </p:cNvPr>
                <p:cNvSpPr txBox="1"/>
                <p:nvPr/>
              </p:nvSpPr>
              <p:spPr>
                <a:xfrm>
                  <a:off x="4106578" y="1617585"/>
                  <a:ext cx="583834" cy="3385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zh-CN" altLang="en-US" sz="1600">
                      <a:latin typeface="楷体" panose="02010609060101010101" pitchFamily="49" charset="-122"/>
                      <a:ea typeface="楷体" panose="02010609060101010101" pitchFamily="49" charset="-122"/>
                    </a:rPr>
                    <a:t>因</a:t>
                  </a:r>
                </a:p>
              </p:txBody>
            </p:sp>
            <p:sp>
              <p:nvSpPr>
                <p:cNvPr id="17" name="文本框 16">
                  <a:extLst>
                    <a:ext uri="{FF2B5EF4-FFF2-40B4-BE49-F238E27FC236}">
                      <a16:creationId xmlns:a16="http://schemas.microsoft.com/office/drawing/2014/main" id="{BE44C602-BA08-9292-D011-B53D80FFEF50}"/>
                    </a:ext>
                  </a:extLst>
                </p:cNvPr>
                <p:cNvSpPr txBox="1"/>
                <p:nvPr/>
              </p:nvSpPr>
              <p:spPr>
                <a:xfrm>
                  <a:off x="6563130" y="1563356"/>
                  <a:ext cx="583834" cy="3385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zh-CN" altLang="en-US" sz="1600">
                      <a:latin typeface="楷体" panose="02010609060101010101" pitchFamily="49" charset="-122"/>
                      <a:ea typeface="楷体" panose="02010609060101010101" pitchFamily="49" charset="-122"/>
                    </a:rPr>
                    <a:t>果</a:t>
                  </a:r>
                </a:p>
              </p:txBody>
            </p:sp>
            <p:sp>
              <p:nvSpPr>
                <p:cNvPr id="18" name="文本框 17">
                  <a:extLst>
                    <a:ext uri="{FF2B5EF4-FFF2-40B4-BE49-F238E27FC236}">
                      <a16:creationId xmlns:a16="http://schemas.microsoft.com/office/drawing/2014/main" id="{18FA9B69-07DE-FA6F-D8AC-51F50D495017}"/>
                    </a:ext>
                  </a:extLst>
                </p:cNvPr>
                <p:cNvSpPr txBox="1"/>
                <p:nvPr/>
              </p:nvSpPr>
              <p:spPr>
                <a:xfrm>
                  <a:off x="3927316" y="3345917"/>
                  <a:ext cx="909860" cy="3385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zh-CN" altLang="en-US" sz="1600">
                      <a:latin typeface="楷体" panose="02010609060101010101" pitchFamily="49" charset="-122"/>
                      <a:ea typeface="楷体" panose="02010609060101010101" pitchFamily="49" charset="-122"/>
                    </a:rPr>
                    <a:t>坏</a:t>
                  </a:r>
                </a:p>
              </p:txBody>
            </p:sp>
            <p:sp>
              <p:nvSpPr>
                <p:cNvPr id="19" name="文本框 18">
                  <a:extLst>
                    <a:ext uri="{FF2B5EF4-FFF2-40B4-BE49-F238E27FC236}">
                      <a16:creationId xmlns:a16="http://schemas.microsoft.com/office/drawing/2014/main" id="{71CFB9BD-74E6-27C3-ECBD-F0871DA9727A}"/>
                    </a:ext>
                  </a:extLst>
                </p:cNvPr>
                <p:cNvSpPr txBox="1"/>
                <p:nvPr/>
              </p:nvSpPr>
              <p:spPr>
                <a:xfrm>
                  <a:off x="6646133" y="3325433"/>
                  <a:ext cx="583834" cy="3385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zh-CN" altLang="en-US" sz="1600">
                      <a:latin typeface="楷体" panose="02010609060101010101" pitchFamily="49" charset="-122"/>
                      <a:ea typeface="楷体" panose="02010609060101010101" pitchFamily="49" charset="-122"/>
                    </a:rPr>
                    <a:t>死</a:t>
                  </a:r>
                </a:p>
              </p:txBody>
            </p:sp>
          </p:grpSp>
        </p:grpSp>
        <p:cxnSp>
          <p:nvCxnSpPr>
            <p:cNvPr id="3" name="直接箭头连接符 2">
              <a:extLst>
                <a:ext uri="{FF2B5EF4-FFF2-40B4-BE49-F238E27FC236}">
                  <a16:creationId xmlns:a16="http://schemas.microsoft.com/office/drawing/2014/main" id="{B8049230-A58A-C2B2-FDFB-C7D47732C47A}"/>
                </a:ext>
              </a:extLst>
            </p:cNvPr>
            <p:cNvCxnSpPr>
              <a:cxnSpLocks/>
            </p:cNvCxnSpPr>
            <p:nvPr/>
          </p:nvCxnSpPr>
          <p:spPr>
            <a:xfrm>
              <a:off x="8275080" y="2645054"/>
              <a:ext cx="136246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4F6DF731-2132-C294-CC46-D832FF40CCAB}"/>
                </a:ext>
              </a:extLst>
            </p:cNvPr>
            <p:cNvSpPr txBox="1"/>
            <p:nvPr/>
          </p:nvSpPr>
          <p:spPr>
            <a:xfrm>
              <a:off x="8137917" y="2306500"/>
              <a:ext cx="167626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1600">
                  <a:latin typeface="楷体" panose="02010609060101010101" pitchFamily="49" charset="-122"/>
                  <a:ea typeface="楷体" panose="02010609060101010101" pitchFamily="49" charset="-122"/>
                </a:rPr>
                <a:t>腐败性病菌感染</a:t>
              </a: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72A952C7-F8B8-FD9C-C7A9-8FED81AA2066}"/>
                </a:ext>
              </a:extLst>
            </p:cNvPr>
            <p:cNvSpPr txBox="1"/>
            <p:nvPr/>
          </p:nvSpPr>
          <p:spPr>
            <a:xfrm>
              <a:off x="9614208" y="2392999"/>
              <a:ext cx="100134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>
                  <a:latin typeface="楷体" panose="02010609060101010101" pitchFamily="49" charset="-122"/>
                  <a:ea typeface="楷体" panose="02010609060101010101" pitchFamily="49" charset="-122"/>
                </a:rPr>
                <a:t>形变</a:t>
              </a:r>
            </a:p>
          </p:txBody>
        </p:sp>
        <p:sp>
          <p:nvSpPr>
            <p:cNvPr id="15" name="弧形 14">
              <a:extLst>
                <a:ext uri="{FF2B5EF4-FFF2-40B4-BE49-F238E27FC236}">
                  <a16:creationId xmlns:a16="http://schemas.microsoft.com/office/drawing/2014/main" id="{E61E4D62-85F4-D193-1E84-A63A25F113AC}"/>
                </a:ext>
              </a:extLst>
            </p:cNvPr>
            <p:cNvSpPr/>
            <p:nvPr/>
          </p:nvSpPr>
          <p:spPr>
            <a:xfrm rot="10800000">
              <a:off x="8200861" y="2671305"/>
              <a:ext cx="1680599" cy="501807"/>
            </a:xfrm>
            <a:prstGeom prst="arc">
              <a:avLst>
                <a:gd name="adj1" fmla="val 10809194"/>
                <a:gd name="adj2" fmla="val 21389314"/>
              </a:avLst>
            </a:prstGeom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873ED27F-60DA-7264-AED7-BA19D7C977EF}"/>
                </a:ext>
              </a:extLst>
            </p:cNvPr>
            <p:cNvSpPr txBox="1"/>
            <p:nvPr/>
          </p:nvSpPr>
          <p:spPr>
            <a:xfrm>
              <a:off x="9038924" y="3276883"/>
              <a:ext cx="58383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1600">
                  <a:latin typeface="楷体" panose="02010609060101010101" pitchFamily="49" charset="-122"/>
                  <a:ea typeface="楷体" panose="02010609060101010101" pitchFamily="49" charset="-122"/>
                </a:rPr>
                <a:t>疽</a:t>
              </a:r>
            </a:p>
          </p:txBody>
        </p:sp>
        <p:sp>
          <p:nvSpPr>
            <p:cNvPr id="24" name="弧形 23">
              <a:extLst>
                <a:ext uri="{FF2B5EF4-FFF2-40B4-BE49-F238E27FC236}">
                  <a16:creationId xmlns:a16="http://schemas.microsoft.com/office/drawing/2014/main" id="{952E2633-B9A3-CF7B-E59B-427F56C88ACD}"/>
                </a:ext>
              </a:extLst>
            </p:cNvPr>
            <p:cNvSpPr/>
            <p:nvPr/>
          </p:nvSpPr>
          <p:spPr>
            <a:xfrm>
              <a:off x="8131591" y="1873838"/>
              <a:ext cx="1819502" cy="523220"/>
            </a:xfrm>
            <a:prstGeom prst="arc">
              <a:avLst>
                <a:gd name="adj1" fmla="val 10831807"/>
                <a:gd name="adj2" fmla="val 21389314"/>
              </a:avLst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0B741B1E-F341-63BF-7291-7B0DC830215B}"/>
                </a:ext>
              </a:extLst>
            </p:cNvPr>
            <p:cNvSpPr txBox="1"/>
            <p:nvPr/>
          </p:nvSpPr>
          <p:spPr>
            <a:xfrm>
              <a:off x="8810412" y="1532376"/>
              <a:ext cx="58383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1600">
                  <a:latin typeface="楷体" panose="02010609060101010101" pitchFamily="49" charset="-122"/>
                  <a:ea typeface="楷体" panose="02010609060101010101" pitchFamily="49" charset="-122"/>
                </a:rPr>
                <a:t>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441741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23C6B6-56F0-D03D-7747-53D2B2F712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图片 26">
            <a:extLst>
              <a:ext uri="{FF2B5EF4-FFF2-40B4-BE49-F238E27FC236}">
                <a16:creationId xmlns:a16="http://schemas.microsoft.com/office/drawing/2014/main" id="{F385B190-68D7-02EA-70D3-79AC39A87A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3975" y="1109662"/>
            <a:ext cx="9544050" cy="463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481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844004-D521-CAFB-33FD-2E9CF97CED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组合 22">
            <a:extLst>
              <a:ext uri="{FF2B5EF4-FFF2-40B4-BE49-F238E27FC236}">
                <a16:creationId xmlns:a16="http://schemas.microsoft.com/office/drawing/2014/main" id="{A894BE00-103E-F17F-2A68-1913884599CE}"/>
              </a:ext>
            </a:extLst>
          </p:cNvPr>
          <p:cNvGrpSpPr/>
          <p:nvPr/>
        </p:nvGrpSpPr>
        <p:grpSpPr>
          <a:xfrm>
            <a:off x="2020823" y="1607009"/>
            <a:ext cx="7955281" cy="2108240"/>
            <a:chOff x="2020823" y="1607009"/>
            <a:chExt cx="7955281" cy="2108240"/>
          </a:xfrm>
        </p:grpSpPr>
        <p:pic>
          <p:nvPicPr>
            <p:cNvPr id="22" name="图片 21">
              <a:extLst>
                <a:ext uri="{FF2B5EF4-FFF2-40B4-BE49-F238E27FC236}">
                  <a16:creationId xmlns:a16="http://schemas.microsoft.com/office/drawing/2014/main" id="{18B7B548-6A90-CE67-9F44-B4874C62CDA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20823" y="1703811"/>
              <a:ext cx="7955281" cy="2000862"/>
            </a:xfrm>
            <a:prstGeom prst="rect">
              <a:avLst/>
            </a:prstGeom>
          </p:spPr>
        </p:pic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80354BAF-67DF-AA26-D978-10D2C2193339}"/>
                </a:ext>
              </a:extLst>
            </p:cNvPr>
            <p:cNvGrpSpPr/>
            <p:nvPr/>
          </p:nvGrpSpPr>
          <p:grpSpPr>
            <a:xfrm>
              <a:off x="2093834" y="1607009"/>
              <a:ext cx="7882270" cy="2108240"/>
              <a:chOff x="2093834" y="1607009"/>
              <a:chExt cx="7882270" cy="2108240"/>
            </a:xfrm>
          </p:grpSpPr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567A6260-94F3-C126-33FA-123EDA944025}"/>
                  </a:ext>
                </a:extLst>
              </p:cNvPr>
              <p:cNvSpPr txBox="1"/>
              <p:nvPr/>
            </p:nvSpPr>
            <p:spPr>
              <a:xfrm>
                <a:off x="2093834" y="2393000"/>
                <a:ext cx="174650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800">
                    <a:latin typeface="楷体" panose="02010609060101010101" pitchFamily="49" charset="-122"/>
                    <a:ea typeface="楷体" panose="02010609060101010101" pitchFamily="49" charset="-122"/>
                  </a:rPr>
                  <a:t>各种因素</a:t>
                </a:r>
              </a:p>
            </p:txBody>
          </p:sp>
          <p:cxnSp>
            <p:nvCxnSpPr>
              <p:cNvPr id="6" name="直接箭头连接符 5">
                <a:extLst>
                  <a:ext uri="{FF2B5EF4-FFF2-40B4-BE49-F238E27FC236}">
                    <a16:creationId xmlns:a16="http://schemas.microsoft.com/office/drawing/2014/main" id="{5FF0FBD5-96C7-ADDC-DF4A-416D138005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27316" y="2644524"/>
                <a:ext cx="763096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F69E0FF8-5835-3057-AD33-BEF339310DB0}"/>
                  </a:ext>
                </a:extLst>
              </p:cNvPr>
              <p:cNvSpPr txBox="1"/>
              <p:nvPr/>
            </p:nvSpPr>
            <p:spPr>
              <a:xfrm>
                <a:off x="4912418" y="2190809"/>
                <a:ext cx="2816352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800">
                    <a:latin typeface="楷体" panose="02010609060101010101" pitchFamily="49" charset="-122"/>
                    <a:ea typeface="楷体" panose="02010609060101010101" pitchFamily="49" charset="-122"/>
                  </a:rPr>
                  <a:t>机体</a:t>
                </a:r>
                <a:endParaRPr lang="en-US" altLang="zh-CN" sz="280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r>
                  <a:rPr lang="zh-CN" altLang="en-US" sz="2800">
                    <a:latin typeface="楷体" panose="02010609060101010101" pitchFamily="49" charset="-122"/>
                    <a:ea typeface="楷体" panose="02010609060101010101" pitchFamily="49" charset="-122"/>
                  </a:rPr>
                  <a:t>正常机能停止</a:t>
                </a:r>
              </a:p>
            </p:txBody>
          </p:sp>
          <p:cxnSp>
            <p:nvCxnSpPr>
              <p:cNvPr id="9" name="直接箭头连接符 8">
                <a:extLst>
                  <a:ext uri="{FF2B5EF4-FFF2-40B4-BE49-F238E27FC236}">
                    <a16:creationId xmlns:a16="http://schemas.microsoft.com/office/drawing/2014/main" id="{F3F5D15A-79FC-1E92-386C-4997999385F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07112" y="2648598"/>
                <a:ext cx="763096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E76239E1-BB19-CFF6-DD17-5F2534B6ED7C}"/>
                  </a:ext>
                </a:extLst>
              </p:cNvPr>
              <p:cNvSpPr txBox="1"/>
              <p:nvPr/>
            </p:nvSpPr>
            <p:spPr>
              <a:xfrm>
                <a:off x="7950777" y="2175499"/>
                <a:ext cx="2025327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800">
                    <a:latin typeface="楷体" panose="02010609060101010101" pitchFamily="49" charset="-122"/>
                    <a:ea typeface="楷体" panose="02010609060101010101" pitchFamily="49" charset="-122"/>
                  </a:rPr>
                  <a:t>多系统障碍症候群</a:t>
                </a:r>
              </a:p>
            </p:txBody>
          </p:sp>
          <p:sp>
            <p:nvSpPr>
              <p:cNvPr id="11" name="弧形 10">
                <a:extLst>
                  <a:ext uri="{FF2B5EF4-FFF2-40B4-BE49-F238E27FC236}">
                    <a16:creationId xmlns:a16="http://schemas.microsoft.com/office/drawing/2014/main" id="{0DDB4F5F-CFD5-793D-CA87-1896383CB479}"/>
                  </a:ext>
                </a:extLst>
              </p:cNvPr>
              <p:cNvSpPr/>
              <p:nvPr/>
            </p:nvSpPr>
            <p:spPr>
              <a:xfrm>
                <a:off x="3237131" y="1986917"/>
                <a:ext cx="2321083" cy="523220"/>
              </a:xfrm>
              <a:prstGeom prst="arc">
                <a:avLst>
                  <a:gd name="adj1" fmla="val 10831807"/>
                  <a:gd name="adj2" fmla="val 21389314"/>
                </a:avLst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弧形 11">
                <a:extLst>
                  <a:ext uri="{FF2B5EF4-FFF2-40B4-BE49-F238E27FC236}">
                    <a16:creationId xmlns:a16="http://schemas.microsoft.com/office/drawing/2014/main" id="{6117114B-0FD4-E2F5-C631-7048B24CCD65}"/>
                  </a:ext>
                </a:extLst>
              </p:cNvPr>
              <p:cNvSpPr/>
              <p:nvPr/>
            </p:nvSpPr>
            <p:spPr>
              <a:xfrm>
                <a:off x="6466585" y="1986917"/>
                <a:ext cx="2321083" cy="523220"/>
              </a:xfrm>
              <a:prstGeom prst="arc">
                <a:avLst>
                  <a:gd name="adj1" fmla="val 10831807"/>
                  <a:gd name="adj2" fmla="val 21389314"/>
                </a:avLst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弧形 12">
                <a:extLst>
                  <a:ext uri="{FF2B5EF4-FFF2-40B4-BE49-F238E27FC236}">
                    <a16:creationId xmlns:a16="http://schemas.microsoft.com/office/drawing/2014/main" id="{6C5B3AC3-DA56-53A0-0A19-85E01017E002}"/>
                  </a:ext>
                </a:extLst>
              </p:cNvPr>
              <p:cNvSpPr/>
              <p:nvPr/>
            </p:nvSpPr>
            <p:spPr>
              <a:xfrm rot="10800000">
                <a:off x="3237131" y="2866001"/>
                <a:ext cx="2321083" cy="523220"/>
              </a:xfrm>
              <a:prstGeom prst="arc">
                <a:avLst>
                  <a:gd name="adj1" fmla="val 10831807"/>
                  <a:gd name="adj2" fmla="val 21389314"/>
                </a:avLst>
              </a:prstGeom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弧形 13">
                <a:extLst>
                  <a:ext uri="{FF2B5EF4-FFF2-40B4-BE49-F238E27FC236}">
                    <a16:creationId xmlns:a16="http://schemas.microsoft.com/office/drawing/2014/main" id="{F72CC745-6281-3831-451F-DAE9EDB9F386}"/>
                  </a:ext>
                </a:extLst>
              </p:cNvPr>
              <p:cNvSpPr/>
              <p:nvPr/>
            </p:nvSpPr>
            <p:spPr>
              <a:xfrm rot="10800000">
                <a:off x="6466585" y="2866001"/>
                <a:ext cx="2321083" cy="523220"/>
              </a:xfrm>
              <a:prstGeom prst="arc">
                <a:avLst>
                  <a:gd name="adj1" fmla="val 10831807"/>
                  <a:gd name="adj2" fmla="val 21389314"/>
                </a:avLst>
              </a:prstGeom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E147177D-9EEF-FE23-EA28-ED09A2BF484A}"/>
                  </a:ext>
                </a:extLst>
              </p:cNvPr>
              <p:cNvSpPr txBox="1"/>
              <p:nvPr/>
            </p:nvSpPr>
            <p:spPr>
              <a:xfrm>
                <a:off x="4106578" y="1617585"/>
                <a:ext cx="58383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sz="1800">
                    <a:latin typeface="楷体" panose="02010609060101010101" pitchFamily="49" charset="-122"/>
                    <a:ea typeface="楷体" panose="02010609060101010101" pitchFamily="49" charset="-122"/>
                  </a:rPr>
                  <a:t>因</a:t>
                </a:r>
              </a:p>
            </p:txBody>
          </p:sp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FDF1D294-EA9F-FF77-D176-8AEF772F8527}"/>
                  </a:ext>
                </a:extLst>
              </p:cNvPr>
              <p:cNvSpPr txBox="1"/>
              <p:nvPr/>
            </p:nvSpPr>
            <p:spPr>
              <a:xfrm>
                <a:off x="7564907" y="1607009"/>
                <a:ext cx="58383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sz="1800">
                    <a:latin typeface="楷体" panose="02010609060101010101" pitchFamily="49" charset="-122"/>
                    <a:ea typeface="楷体" panose="02010609060101010101" pitchFamily="49" charset="-122"/>
                  </a:rPr>
                  <a:t>果</a:t>
                </a:r>
              </a:p>
            </p:txBody>
          </p:sp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C85009C0-D3EB-CC08-4405-47729942E645}"/>
                  </a:ext>
                </a:extLst>
              </p:cNvPr>
              <p:cNvSpPr txBox="1"/>
              <p:nvPr/>
            </p:nvSpPr>
            <p:spPr>
              <a:xfrm>
                <a:off x="3927316" y="3345917"/>
                <a:ext cx="90986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sz="1800">
                    <a:latin typeface="楷体" panose="02010609060101010101" pitchFamily="49" charset="-122"/>
                    <a:ea typeface="楷体" panose="02010609060101010101" pitchFamily="49" charset="-122"/>
                  </a:rPr>
                  <a:t>休</a:t>
                </a:r>
              </a:p>
            </p:txBody>
          </p:sp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AA8F6A22-C5B7-EA26-0FEC-E748C7C05255}"/>
                  </a:ext>
                </a:extLst>
              </p:cNvPr>
              <p:cNvSpPr txBox="1"/>
              <p:nvPr/>
            </p:nvSpPr>
            <p:spPr>
              <a:xfrm>
                <a:off x="7564907" y="3335341"/>
                <a:ext cx="58383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sz="1800">
                    <a:latin typeface="楷体" panose="02010609060101010101" pitchFamily="49" charset="-122"/>
                    <a:ea typeface="楷体" panose="02010609060101010101" pitchFamily="49" charset="-122"/>
                  </a:rPr>
                  <a:t>克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594471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组合 66">
            <a:extLst>
              <a:ext uri="{FF2B5EF4-FFF2-40B4-BE49-F238E27FC236}">
                <a16:creationId xmlns:a16="http://schemas.microsoft.com/office/drawing/2014/main" id="{23DDAFFC-1DD9-CCF5-F7CF-82F0B02AD31A}"/>
              </a:ext>
            </a:extLst>
          </p:cNvPr>
          <p:cNvGrpSpPr/>
          <p:nvPr/>
        </p:nvGrpSpPr>
        <p:grpSpPr>
          <a:xfrm>
            <a:off x="280343" y="1545336"/>
            <a:ext cx="10119233" cy="2956420"/>
            <a:chOff x="280343" y="1545336"/>
            <a:chExt cx="10119233" cy="2956420"/>
          </a:xfrm>
        </p:grpSpPr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114B236E-B764-B888-42F9-5A801E9BE3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5288" y="1545336"/>
              <a:ext cx="10104288" cy="2956420"/>
            </a:xfrm>
            <a:prstGeom prst="rect">
              <a:avLst/>
            </a:prstGeom>
          </p:spPr>
        </p:pic>
        <p:cxnSp>
          <p:nvCxnSpPr>
            <p:cNvPr id="6" name="直接箭头连接符 5">
              <a:extLst>
                <a:ext uri="{FF2B5EF4-FFF2-40B4-BE49-F238E27FC236}">
                  <a16:creationId xmlns:a16="http://schemas.microsoft.com/office/drawing/2014/main" id="{D07C7A12-A00E-73E6-5AFD-2710825FB0C5}"/>
                </a:ext>
              </a:extLst>
            </p:cNvPr>
            <p:cNvCxnSpPr>
              <a:cxnSpLocks/>
            </p:cNvCxnSpPr>
            <p:nvPr/>
          </p:nvCxnSpPr>
          <p:spPr>
            <a:xfrm>
              <a:off x="2939438" y="1943608"/>
              <a:ext cx="50797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D96BF073-C80B-B6CC-1A0F-455131988ACB}"/>
                </a:ext>
              </a:extLst>
            </p:cNvPr>
            <p:cNvSpPr txBox="1"/>
            <p:nvPr/>
          </p:nvSpPr>
          <p:spPr>
            <a:xfrm>
              <a:off x="3358818" y="1725265"/>
              <a:ext cx="127534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>
                  <a:latin typeface="楷体" panose="02010609060101010101" pitchFamily="49" charset="-122"/>
                  <a:ea typeface="楷体" panose="02010609060101010101" pitchFamily="49" charset="-122"/>
                </a:rPr>
                <a:t>微动脉</a:t>
              </a:r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24A6562C-84D4-467C-EA3A-FB4A108CB4C4}"/>
                </a:ext>
              </a:extLst>
            </p:cNvPr>
            <p:cNvSpPr txBox="1"/>
            <p:nvPr/>
          </p:nvSpPr>
          <p:spPr>
            <a:xfrm>
              <a:off x="280343" y="1691999"/>
              <a:ext cx="17465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>
                  <a:latin typeface="楷体" panose="02010609060101010101" pitchFamily="49" charset="-122"/>
                  <a:ea typeface="楷体" panose="02010609060101010101" pitchFamily="49" charset="-122"/>
                </a:rPr>
                <a:t>迂回通路：</a:t>
              </a:r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E71B6240-74D3-D05C-0EE6-DAAD596A93DB}"/>
                </a:ext>
              </a:extLst>
            </p:cNvPr>
            <p:cNvSpPr txBox="1"/>
            <p:nvPr/>
          </p:nvSpPr>
          <p:spPr>
            <a:xfrm>
              <a:off x="2336174" y="1728626"/>
              <a:ext cx="9100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>
                  <a:latin typeface="楷体" panose="02010609060101010101" pitchFamily="49" charset="-122"/>
                  <a:ea typeface="楷体" panose="02010609060101010101" pitchFamily="49" charset="-122"/>
                </a:rPr>
                <a:t>血液</a:t>
              </a:r>
            </a:p>
          </p:txBody>
        </p:sp>
        <p:cxnSp>
          <p:nvCxnSpPr>
            <p:cNvPr id="32" name="直接箭头连接符 31">
              <a:extLst>
                <a:ext uri="{FF2B5EF4-FFF2-40B4-BE49-F238E27FC236}">
                  <a16:creationId xmlns:a16="http://schemas.microsoft.com/office/drawing/2014/main" id="{75625680-866F-98B9-8AE0-34B40A095898}"/>
                </a:ext>
              </a:extLst>
            </p:cNvPr>
            <p:cNvCxnSpPr>
              <a:cxnSpLocks/>
            </p:cNvCxnSpPr>
            <p:nvPr/>
          </p:nvCxnSpPr>
          <p:spPr>
            <a:xfrm>
              <a:off x="4206120" y="1935070"/>
              <a:ext cx="50797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9A0A81A6-6C85-81E4-B450-B44658EA0C66}"/>
                </a:ext>
              </a:extLst>
            </p:cNvPr>
            <p:cNvSpPr txBox="1"/>
            <p:nvPr/>
          </p:nvSpPr>
          <p:spPr>
            <a:xfrm>
              <a:off x="4634165" y="1734409"/>
              <a:ext cx="127534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>
                  <a:latin typeface="楷体" panose="02010609060101010101" pitchFamily="49" charset="-122"/>
                  <a:ea typeface="楷体" panose="02010609060101010101" pitchFamily="49" charset="-122"/>
                </a:rPr>
                <a:t>后微动脉</a:t>
              </a:r>
            </a:p>
          </p:txBody>
        </p:sp>
        <p:cxnSp>
          <p:nvCxnSpPr>
            <p:cNvPr id="36" name="直接箭头连接符 35">
              <a:extLst>
                <a:ext uri="{FF2B5EF4-FFF2-40B4-BE49-F238E27FC236}">
                  <a16:creationId xmlns:a16="http://schemas.microsoft.com/office/drawing/2014/main" id="{E21CAB76-FA2C-80B2-6A52-EC6AC232F0D5}"/>
                </a:ext>
              </a:extLst>
            </p:cNvPr>
            <p:cNvCxnSpPr>
              <a:cxnSpLocks/>
            </p:cNvCxnSpPr>
            <p:nvPr/>
          </p:nvCxnSpPr>
          <p:spPr>
            <a:xfrm>
              <a:off x="5768102" y="1960304"/>
              <a:ext cx="50797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152B2F8D-8ABB-11AD-2091-A7C2B77D6D84}"/>
                </a:ext>
              </a:extLst>
            </p:cNvPr>
            <p:cNvSpPr txBox="1"/>
            <p:nvPr/>
          </p:nvSpPr>
          <p:spPr>
            <a:xfrm>
              <a:off x="6187482" y="1732817"/>
              <a:ext cx="127534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>
                  <a:solidFill>
                    <a:srgbClr val="FF0000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毛细血管前括约肌</a:t>
              </a:r>
            </a:p>
          </p:txBody>
        </p:sp>
        <p:cxnSp>
          <p:nvCxnSpPr>
            <p:cNvPr id="38" name="直接箭头连接符 37">
              <a:extLst>
                <a:ext uri="{FF2B5EF4-FFF2-40B4-BE49-F238E27FC236}">
                  <a16:creationId xmlns:a16="http://schemas.microsoft.com/office/drawing/2014/main" id="{5007C8EC-4893-DFF7-2AF0-C324ACE4C815}"/>
                </a:ext>
              </a:extLst>
            </p:cNvPr>
            <p:cNvCxnSpPr>
              <a:cxnSpLocks/>
            </p:cNvCxnSpPr>
            <p:nvPr/>
          </p:nvCxnSpPr>
          <p:spPr>
            <a:xfrm>
              <a:off x="7335363" y="1956959"/>
              <a:ext cx="50797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F019BD30-C42A-6879-02BE-6A3853E757C4}"/>
                </a:ext>
              </a:extLst>
            </p:cNvPr>
            <p:cNvSpPr txBox="1"/>
            <p:nvPr/>
          </p:nvSpPr>
          <p:spPr>
            <a:xfrm>
              <a:off x="7754743" y="1729472"/>
              <a:ext cx="127534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>
                  <a:solidFill>
                    <a:srgbClr val="FF0000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真毛细血管网</a:t>
              </a:r>
            </a:p>
          </p:txBody>
        </p:sp>
        <p:cxnSp>
          <p:nvCxnSpPr>
            <p:cNvPr id="40" name="直接箭头连接符 39">
              <a:extLst>
                <a:ext uri="{FF2B5EF4-FFF2-40B4-BE49-F238E27FC236}">
                  <a16:creationId xmlns:a16="http://schemas.microsoft.com/office/drawing/2014/main" id="{F14176C2-4D17-0A37-F81A-1E277906DB51}"/>
                </a:ext>
              </a:extLst>
            </p:cNvPr>
            <p:cNvCxnSpPr>
              <a:cxnSpLocks/>
            </p:cNvCxnSpPr>
            <p:nvPr/>
          </p:nvCxnSpPr>
          <p:spPr>
            <a:xfrm>
              <a:off x="8949889" y="2009114"/>
              <a:ext cx="50797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99662F81-AA3F-A294-BA67-E93CF103F2B1}"/>
                </a:ext>
              </a:extLst>
            </p:cNvPr>
            <p:cNvSpPr txBox="1"/>
            <p:nvPr/>
          </p:nvSpPr>
          <p:spPr>
            <a:xfrm>
              <a:off x="9369269" y="1781627"/>
              <a:ext cx="103030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>
                  <a:latin typeface="楷体" panose="02010609060101010101" pitchFamily="49" charset="-122"/>
                  <a:ea typeface="楷体" panose="02010609060101010101" pitchFamily="49" charset="-122"/>
                </a:rPr>
                <a:t>微静脉</a:t>
              </a:r>
            </a:p>
          </p:txBody>
        </p:sp>
        <p:cxnSp>
          <p:nvCxnSpPr>
            <p:cNvPr id="42" name="直接箭头连接符 41">
              <a:extLst>
                <a:ext uri="{FF2B5EF4-FFF2-40B4-BE49-F238E27FC236}">
                  <a16:creationId xmlns:a16="http://schemas.microsoft.com/office/drawing/2014/main" id="{768A4B89-791B-23C1-C84A-1D42639A7312}"/>
                </a:ext>
              </a:extLst>
            </p:cNvPr>
            <p:cNvCxnSpPr>
              <a:cxnSpLocks/>
            </p:cNvCxnSpPr>
            <p:nvPr/>
          </p:nvCxnSpPr>
          <p:spPr>
            <a:xfrm>
              <a:off x="2939438" y="3024619"/>
              <a:ext cx="50797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A39AC7FB-9B61-7118-D112-B72C169A2294}"/>
                </a:ext>
              </a:extLst>
            </p:cNvPr>
            <p:cNvSpPr txBox="1"/>
            <p:nvPr/>
          </p:nvSpPr>
          <p:spPr>
            <a:xfrm>
              <a:off x="3358818" y="2806276"/>
              <a:ext cx="127534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>
                  <a:latin typeface="楷体" panose="02010609060101010101" pitchFamily="49" charset="-122"/>
                  <a:ea typeface="楷体" panose="02010609060101010101" pitchFamily="49" charset="-122"/>
                </a:rPr>
                <a:t>微动脉</a:t>
              </a:r>
            </a:p>
          </p:txBody>
        </p: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D92FF3ED-E271-B84F-D1CA-2A5D894243F1}"/>
                </a:ext>
              </a:extLst>
            </p:cNvPr>
            <p:cNvSpPr txBox="1"/>
            <p:nvPr/>
          </p:nvSpPr>
          <p:spPr>
            <a:xfrm>
              <a:off x="284570" y="2775498"/>
              <a:ext cx="17465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>
                  <a:latin typeface="楷体" panose="02010609060101010101" pitchFamily="49" charset="-122"/>
                  <a:ea typeface="楷体" panose="02010609060101010101" pitchFamily="49" charset="-122"/>
                </a:rPr>
                <a:t>直捷通路：</a:t>
              </a:r>
            </a:p>
          </p:txBody>
        </p:sp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0EC3B7A2-A367-8CCF-D778-25C2E8FE1E73}"/>
                </a:ext>
              </a:extLst>
            </p:cNvPr>
            <p:cNvSpPr txBox="1"/>
            <p:nvPr/>
          </p:nvSpPr>
          <p:spPr>
            <a:xfrm>
              <a:off x="2336174" y="2809637"/>
              <a:ext cx="9100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>
                  <a:latin typeface="楷体" panose="02010609060101010101" pitchFamily="49" charset="-122"/>
                  <a:ea typeface="楷体" panose="02010609060101010101" pitchFamily="49" charset="-122"/>
                </a:rPr>
                <a:t>血液</a:t>
              </a:r>
            </a:p>
          </p:txBody>
        </p:sp>
        <p:cxnSp>
          <p:nvCxnSpPr>
            <p:cNvPr id="46" name="直接箭头连接符 45">
              <a:extLst>
                <a:ext uri="{FF2B5EF4-FFF2-40B4-BE49-F238E27FC236}">
                  <a16:creationId xmlns:a16="http://schemas.microsoft.com/office/drawing/2014/main" id="{69CAF4A6-C768-269C-1D4F-0CF73AA51304}"/>
                </a:ext>
              </a:extLst>
            </p:cNvPr>
            <p:cNvCxnSpPr>
              <a:cxnSpLocks/>
            </p:cNvCxnSpPr>
            <p:nvPr/>
          </p:nvCxnSpPr>
          <p:spPr>
            <a:xfrm>
              <a:off x="4206120" y="3016081"/>
              <a:ext cx="50797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2AF501D8-B39C-CC1B-484D-417DF7A22023}"/>
                </a:ext>
              </a:extLst>
            </p:cNvPr>
            <p:cNvSpPr txBox="1"/>
            <p:nvPr/>
          </p:nvSpPr>
          <p:spPr>
            <a:xfrm>
              <a:off x="4634165" y="2815420"/>
              <a:ext cx="127534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>
                  <a:latin typeface="楷体" panose="02010609060101010101" pitchFamily="49" charset="-122"/>
                  <a:ea typeface="楷体" panose="02010609060101010101" pitchFamily="49" charset="-122"/>
                </a:rPr>
                <a:t>后微动脉</a:t>
              </a:r>
            </a:p>
          </p:txBody>
        </p:sp>
        <p:cxnSp>
          <p:nvCxnSpPr>
            <p:cNvPr id="48" name="直接箭头连接符 47">
              <a:extLst>
                <a:ext uri="{FF2B5EF4-FFF2-40B4-BE49-F238E27FC236}">
                  <a16:creationId xmlns:a16="http://schemas.microsoft.com/office/drawing/2014/main" id="{F13D4B4C-FB65-2638-5D84-7088011B11BF}"/>
                </a:ext>
              </a:extLst>
            </p:cNvPr>
            <p:cNvCxnSpPr>
              <a:cxnSpLocks/>
            </p:cNvCxnSpPr>
            <p:nvPr/>
          </p:nvCxnSpPr>
          <p:spPr>
            <a:xfrm>
              <a:off x="5787272" y="3031120"/>
              <a:ext cx="50797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文本框 50">
              <a:extLst>
                <a:ext uri="{FF2B5EF4-FFF2-40B4-BE49-F238E27FC236}">
                  <a16:creationId xmlns:a16="http://schemas.microsoft.com/office/drawing/2014/main" id="{9D7B8DE0-544F-8EEE-A5A1-F81B79947D05}"/>
                </a:ext>
              </a:extLst>
            </p:cNvPr>
            <p:cNvSpPr txBox="1"/>
            <p:nvPr/>
          </p:nvSpPr>
          <p:spPr>
            <a:xfrm>
              <a:off x="6187482" y="2755521"/>
              <a:ext cx="127534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>
                  <a:solidFill>
                    <a:srgbClr val="FF0000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通血毛细血管</a:t>
              </a:r>
            </a:p>
          </p:txBody>
        </p:sp>
        <p:cxnSp>
          <p:nvCxnSpPr>
            <p:cNvPr id="54" name="直接箭头连接符 53">
              <a:extLst>
                <a:ext uri="{FF2B5EF4-FFF2-40B4-BE49-F238E27FC236}">
                  <a16:creationId xmlns:a16="http://schemas.microsoft.com/office/drawing/2014/main" id="{F760729D-C5D9-71B8-4D17-AFCF0D5F0E32}"/>
                </a:ext>
              </a:extLst>
            </p:cNvPr>
            <p:cNvCxnSpPr>
              <a:cxnSpLocks/>
            </p:cNvCxnSpPr>
            <p:nvPr/>
          </p:nvCxnSpPr>
          <p:spPr>
            <a:xfrm>
              <a:off x="7340374" y="3045418"/>
              <a:ext cx="50797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文本框 54">
              <a:extLst>
                <a:ext uri="{FF2B5EF4-FFF2-40B4-BE49-F238E27FC236}">
                  <a16:creationId xmlns:a16="http://schemas.microsoft.com/office/drawing/2014/main" id="{5F2445BA-E195-3717-BD07-DC6C6468907E}"/>
                </a:ext>
              </a:extLst>
            </p:cNvPr>
            <p:cNvSpPr txBox="1"/>
            <p:nvPr/>
          </p:nvSpPr>
          <p:spPr>
            <a:xfrm>
              <a:off x="7754743" y="2813374"/>
              <a:ext cx="127534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>
                  <a:latin typeface="楷体" panose="02010609060101010101" pitchFamily="49" charset="-122"/>
                  <a:ea typeface="楷体" panose="02010609060101010101" pitchFamily="49" charset="-122"/>
                </a:rPr>
                <a:t>微静脉</a:t>
              </a:r>
            </a:p>
          </p:txBody>
        </p:sp>
        <p:cxnSp>
          <p:nvCxnSpPr>
            <p:cNvPr id="56" name="直接箭头连接符 55">
              <a:extLst>
                <a:ext uri="{FF2B5EF4-FFF2-40B4-BE49-F238E27FC236}">
                  <a16:creationId xmlns:a16="http://schemas.microsoft.com/office/drawing/2014/main" id="{7794A10D-EF9A-805F-0A4D-F953B9F20123}"/>
                </a:ext>
              </a:extLst>
            </p:cNvPr>
            <p:cNvCxnSpPr>
              <a:cxnSpLocks/>
            </p:cNvCxnSpPr>
            <p:nvPr/>
          </p:nvCxnSpPr>
          <p:spPr>
            <a:xfrm>
              <a:off x="2961788" y="4062968"/>
              <a:ext cx="50797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FF4E2E30-0688-6319-4F9A-7F0EA598C705}"/>
                </a:ext>
              </a:extLst>
            </p:cNvPr>
            <p:cNvSpPr txBox="1"/>
            <p:nvPr/>
          </p:nvSpPr>
          <p:spPr>
            <a:xfrm>
              <a:off x="3381168" y="3844625"/>
              <a:ext cx="127534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>
                  <a:latin typeface="楷体" panose="02010609060101010101" pitchFamily="49" charset="-122"/>
                  <a:ea typeface="楷体" panose="02010609060101010101" pitchFamily="49" charset="-122"/>
                </a:rPr>
                <a:t>微动脉</a:t>
              </a:r>
            </a:p>
          </p:txBody>
        </p:sp>
        <p:sp>
          <p:nvSpPr>
            <p:cNvPr id="58" name="文本框 57">
              <a:extLst>
                <a:ext uri="{FF2B5EF4-FFF2-40B4-BE49-F238E27FC236}">
                  <a16:creationId xmlns:a16="http://schemas.microsoft.com/office/drawing/2014/main" id="{F79532DA-B553-4FA9-86A2-2A24B6F7B9B1}"/>
                </a:ext>
              </a:extLst>
            </p:cNvPr>
            <p:cNvSpPr txBox="1"/>
            <p:nvPr/>
          </p:nvSpPr>
          <p:spPr>
            <a:xfrm>
              <a:off x="306920" y="3813847"/>
              <a:ext cx="192478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>
                  <a:latin typeface="楷体" panose="02010609060101010101" pitchFamily="49" charset="-122"/>
                  <a:ea typeface="楷体" panose="02010609060101010101" pitchFamily="49" charset="-122"/>
                </a:rPr>
                <a:t>动</a:t>
              </a:r>
              <a:r>
                <a:rPr lang="en-US" altLang="zh-CN" sz="2400">
                  <a:latin typeface="楷体" panose="02010609060101010101" pitchFamily="49" charset="-122"/>
                  <a:ea typeface="楷体" panose="02010609060101010101" pitchFamily="49" charset="-122"/>
                </a:rPr>
                <a:t>-</a:t>
              </a:r>
              <a:r>
                <a:rPr lang="zh-CN" altLang="en-US" sz="2400">
                  <a:latin typeface="楷体" panose="02010609060101010101" pitchFamily="49" charset="-122"/>
                  <a:ea typeface="楷体" panose="02010609060101010101" pitchFamily="49" charset="-122"/>
                </a:rPr>
                <a:t>静脉短路：</a:t>
              </a:r>
            </a:p>
          </p:txBody>
        </p:sp>
        <p:sp>
          <p:nvSpPr>
            <p:cNvPr id="59" name="文本框 58">
              <a:extLst>
                <a:ext uri="{FF2B5EF4-FFF2-40B4-BE49-F238E27FC236}">
                  <a16:creationId xmlns:a16="http://schemas.microsoft.com/office/drawing/2014/main" id="{25CBF632-10E3-43BD-C231-13D246CB4E72}"/>
                </a:ext>
              </a:extLst>
            </p:cNvPr>
            <p:cNvSpPr txBox="1"/>
            <p:nvPr/>
          </p:nvSpPr>
          <p:spPr>
            <a:xfrm>
              <a:off x="2358524" y="3847986"/>
              <a:ext cx="9100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>
                  <a:latin typeface="楷体" panose="02010609060101010101" pitchFamily="49" charset="-122"/>
                  <a:ea typeface="楷体" panose="02010609060101010101" pitchFamily="49" charset="-122"/>
                </a:rPr>
                <a:t>血液</a:t>
              </a:r>
            </a:p>
          </p:txBody>
        </p:sp>
        <p:cxnSp>
          <p:nvCxnSpPr>
            <p:cNvPr id="60" name="直接箭头连接符 59">
              <a:extLst>
                <a:ext uri="{FF2B5EF4-FFF2-40B4-BE49-F238E27FC236}">
                  <a16:creationId xmlns:a16="http://schemas.microsoft.com/office/drawing/2014/main" id="{73715648-A632-45A7-83C1-5B5B4D2E8AD9}"/>
                </a:ext>
              </a:extLst>
            </p:cNvPr>
            <p:cNvCxnSpPr>
              <a:cxnSpLocks/>
            </p:cNvCxnSpPr>
            <p:nvPr/>
          </p:nvCxnSpPr>
          <p:spPr>
            <a:xfrm>
              <a:off x="4228470" y="4054430"/>
              <a:ext cx="50797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文本框 60">
              <a:extLst>
                <a:ext uri="{FF2B5EF4-FFF2-40B4-BE49-F238E27FC236}">
                  <a16:creationId xmlns:a16="http://schemas.microsoft.com/office/drawing/2014/main" id="{62A2B66C-452B-D5D7-9174-9A3F00EBBEC3}"/>
                </a:ext>
              </a:extLst>
            </p:cNvPr>
            <p:cNvSpPr txBox="1"/>
            <p:nvPr/>
          </p:nvSpPr>
          <p:spPr>
            <a:xfrm>
              <a:off x="4656516" y="3853769"/>
              <a:ext cx="84730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>
                  <a:latin typeface="楷体" panose="02010609060101010101" pitchFamily="49" charset="-122"/>
                  <a:ea typeface="楷体" panose="02010609060101010101" pitchFamily="49" charset="-122"/>
                </a:rPr>
                <a:t>动脉</a:t>
              </a:r>
            </a:p>
          </p:txBody>
        </p:sp>
        <p:cxnSp>
          <p:nvCxnSpPr>
            <p:cNvPr id="62" name="直接箭头连接符 61">
              <a:extLst>
                <a:ext uri="{FF2B5EF4-FFF2-40B4-BE49-F238E27FC236}">
                  <a16:creationId xmlns:a16="http://schemas.microsoft.com/office/drawing/2014/main" id="{F724B2E7-F05C-5D0A-A0D9-4F9A70394272}"/>
                </a:ext>
              </a:extLst>
            </p:cNvPr>
            <p:cNvCxnSpPr>
              <a:cxnSpLocks/>
            </p:cNvCxnSpPr>
            <p:nvPr/>
          </p:nvCxnSpPr>
          <p:spPr>
            <a:xfrm>
              <a:off x="5809622" y="4069469"/>
              <a:ext cx="50797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文本框 62">
              <a:extLst>
                <a:ext uri="{FF2B5EF4-FFF2-40B4-BE49-F238E27FC236}">
                  <a16:creationId xmlns:a16="http://schemas.microsoft.com/office/drawing/2014/main" id="{2115CD02-C0F4-FA93-6E1F-05BBE29ECFE7}"/>
                </a:ext>
              </a:extLst>
            </p:cNvPr>
            <p:cNvSpPr txBox="1"/>
            <p:nvPr/>
          </p:nvSpPr>
          <p:spPr>
            <a:xfrm>
              <a:off x="6209832" y="3793870"/>
              <a:ext cx="127534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>
                  <a:solidFill>
                    <a:srgbClr val="FF0000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动</a:t>
              </a:r>
              <a:r>
                <a:rPr lang="en-US" altLang="zh-CN" sz="2000">
                  <a:solidFill>
                    <a:srgbClr val="FF0000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-</a:t>
              </a:r>
              <a:r>
                <a:rPr lang="zh-CN" altLang="en-US" sz="2000">
                  <a:solidFill>
                    <a:srgbClr val="FF0000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静脉吻合支</a:t>
              </a:r>
            </a:p>
          </p:txBody>
        </p:sp>
        <p:cxnSp>
          <p:nvCxnSpPr>
            <p:cNvPr id="64" name="直接箭头连接符 63">
              <a:extLst>
                <a:ext uri="{FF2B5EF4-FFF2-40B4-BE49-F238E27FC236}">
                  <a16:creationId xmlns:a16="http://schemas.microsoft.com/office/drawing/2014/main" id="{B5A7FF00-4E7D-F6C5-3CD0-9D57763A65A6}"/>
                </a:ext>
              </a:extLst>
            </p:cNvPr>
            <p:cNvCxnSpPr>
              <a:cxnSpLocks/>
            </p:cNvCxnSpPr>
            <p:nvPr/>
          </p:nvCxnSpPr>
          <p:spPr>
            <a:xfrm>
              <a:off x="7362724" y="4083767"/>
              <a:ext cx="50797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文本框 64">
              <a:extLst>
                <a:ext uri="{FF2B5EF4-FFF2-40B4-BE49-F238E27FC236}">
                  <a16:creationId xmlns:a16="http://schemas.microsoft.com/office/drawing/2014/main" id="{49A24A60-241A-7E19-3307-ED934D4E8C41}"/>
                </a:ext>
              </a:extLst>
            </p:cNvPr>
            <p:cNvSpPr txBox="1"/>
            <p:nvPr/>
          </p:nvSpPr>
          <p:spPr>
            <a:xfrm>
              <a:off x="7777093" y="3851723"/>
              <a:ext cx="127534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>
                  <a:latin typeface="楷体" panose="02010609060101010101" pitchFamily="49" charset="-122"/>
                  <a:ea typeface="楷体" panose="02010609060101010101" pitchFamily="49" charset="-122"/>
                </a:rPr>
                <a:t>微、静脉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966523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6588F6-6C37-E47E-A2C1-21BEB95AEE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>
            <a:extLst>
              <a:ext uri="{FF2B5EF4-FFF2-40B4-BE49-F238E27FC236}">
                <a16:creationId xmlns:a16="http://schemas.microsoft.com/office/drawing/2014/main" id="{A1BC5244-CD9F-E7A3-FC88-2D18ADCCAEB6}"/>
              </a:ext>
            </a:extLst>
          </p:cNvPr>
          <p:cNvGrpSpPr/>
          <p:nvPr/>
        </p:nvGrpSpPr>
        <p:grpSpPr>
          <a:xfrm>
            <a:off x="887264" y="1632476"/>
            <a:ext cx="10963952" cy="1531348"/>
            <a:chOff x="887264" y="1632476"/>
            <a:chExt cx="10963952" cy="1531348"/>
          </a:xfrm>
        </p:grpSpPr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3231341E-16C7-C068-9980-567F3826F5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87264" y="1632476"/>
              <a:ext cx="10963952" cy="1531348"/>
            </a:xfrm>
            <a:prstGeom prst="rect">
              <a:avLst/>
            </a:prstGeom>
          </p:spPr>
        </p:pic>
        <p:cxnSp>
          <p:nvCxnSpPr>
            <p:cNvPr id="6" name="直接箭头连接符 5">
              <a:extLst>
                <a:ext uri="{FF2B5EF4-FFF2-40B4-BE49-F238E27FC236}">
                  <a16:creationId xmlns:a16="http://schemas.microsoft.com/office/drawing/2014/main" id="{189EFD10-63E2-1896-37F4-019010B38408}"/>
                </a:ext>
              </a:extLst>
            </p:cNvPr>
            <p:cNvCxnSpPr>
              <a:cxnSpLocks/>
            </p:cNvCxnSpPr>
            <p:nvPr/>
          </p:nvCxnSpPr>
          <p:spPr>
            <a:xfrm>
              <a:off x="2344456" y="2312729"/>
              <a:ext cx="50797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02694647-9E24-87DF-C8F4-9B8A0FEC29C6}"/>
                </a:ext>
              </a:extLst>
            </p:cNvPr>
            <p:cNvSpPr txBox="1"/>
            <p:nvPr/>
          </p:nvSpPr>
          <p:spPr>
            <a:xfrm>
              <a:off x="2763836" y="2094386"/>
              <a:ext cx="158465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>
                  <a:latin typeface="楷体" panose="02010609060101010101" pitchFamily="49" charset="-122"/>
                  <a:ea typeface="楷体" panose="02010609060101010101" pitchFamily="49" charset="-122"/>
                </a:rPr>
                <a:t>交感</a:t>
              </a:r>
              <a:r>
                <a:rPr lang="en-US" altLang="zh-CN" sz="2000">
                  <a:latin typeface="楷体" panose="02010609060101010101" pitchFamily="49" charset="-122"/>
                  <a:ea typeface="楷体" panose="02010609060101010101" pitchFamily="49" charset="-122"/>
                </a:rPr>
                <a:t>-</a:t>
              </a:r>
              <a:r>
                <a:rPr lang="zh-CN" altLang="en-US" sz="2000">
                  <a:latin typeface="楷体" panose="02010609060101010101" pitchFamily="49" charset="-122"/>
                  <a:ea typeface="楷体" panose="02010609060101010101" pitchFamily="49" charset="-122"/>
                </a:rPr>
                <a:t>肾上腺髓质兴奋</a:t>
              </a:r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818371A4-3085-4BDE-5F47-E5027CCBAF87}"/>
                </a:ext>
              </a:extLst>
            </p:cNvPr>
            <p:cNvSpPr txBox="1"/>
            <p:nvPr/>
          </p:nvSpPr>
          <p:spPr>
            <a:xfrm>
              <a:off x="887264" y="2084060"/>
              <a:ext cx="153711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>
                  <a:latin typeface="楷体" panose="02010609060101010101" pitchFamily="49" charset="-122"/>
                  <a:ea typeface="楷体" panose="02010609060101010101" pitchFamily="49" charset="-122"/>
                </a:rPr>
                <a:t>各种导致休克的原因</a:t>
              </a:r>
            </a:p>
          </p:txBody>
        </p:sp>
        <p:cxnSp>
          <p:nvCxnSpPr>
            <p:cNvPr id="32" name="直接箭头连接符 31">
              <a:extLst>
                <a:ext uri="{FF2B5EF4-FFF2-40B4-BE49-F238E27FC236}">
                  <a16:creationId xmlns:a16="http://schemas.microsoft.com/office/drawing/2014/main" id="{CCEBDA4A-E7B1-ED33-D2AC-3303FDB70F7E}"/>
                </a:ext>
              </a:extLst>
            </p:cNvPr>
            <p:cNvCxnSpPr>
              <a:cxnSpLocks/>
            </p:cNvCxnSpPr>
            <p:nvPr/>
          </p:nvCxnSpPr>
          <p:spPr>
            <a:xfrm>
              <a:off x="4298429" y="2315128"/>
              <a:ext cx="50797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9DA09DE8-043C-28DF-698A-927B3B6ADFA9}"/>
                </a:ext>
              </a:extLst>
            </p:cNvPr>
            <p:cNvSpPr txBox="1"/>
            <p:nvPr/>
          </p:nvSpPr>
          <p:spPr>
            <a:xfrm>
              <a:off x="4726474" y="2114467"/>
              <a:ext cx="127534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>
                  <a:latin typeface="楷体" panose="02010609060101010101" pitchFamily="49" charset="-122"/>
                  <a:ea typeface="楷体" panose="02010609060101010101" pitchFamily="49" charset="-122"/>
                </a:rPr>
                <a:t>儿茶酚胺</a:t>
              </a:r>
            </a:p>
          </p:txBody>
        </p:sp>
        <p:cxnSp>
          <p:nvCxnSpPr>
            <p:cNvPr id="36" name="直接箭头连接符 35">
              <a:extLst>
                <a:ext uri="{FF2B5EF4-FFF2-40B4-BE49-F238E27FC236}">
                  <a16:creationId xmlns:a16="http://schemas.microsoft.com/office/drawing/2014/main" id="{099E1C58-269B-2B26-7C40-657E00472133}"/>
                </a:ext>
              </a:extLst>
            </p:cNvPr>
            <p:cNvCxnSpPr>
              <a:cxnSpLocks/>
            </p:cNvCxnSpPr>
            <p:nvPr/>
          </p:nvCxnSpPr>
          <p:spPr>
            <a:xfrm>
              <a:off x="5860411" y="2340362"/>
              <a:ext cx="50797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1C1FBF7D-8B9A-B195-8116-D4C840F14128}"/>
                </a:ext>
              </a:extLst>
            </p:cNvPr>
            <p:cNvSpPr txBox="1"/>
            <p:nvPr/>
          </p:nvSpPr>
          <p:spPr>
            <a:xfrm>
              <a:off x="6431555" y="1632476"/>
              <a:ext cx="31513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>
                  <a:solidFill>
                    <a:srgbClr val="FF0000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α</a:t>
              </a:r>
              <a:r>
                <a:rPr lang="zh-CN" altLang="en-US" sz="2000">
                  <a:solidFill>
                    <a:srgbClr val="FF0000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受体（血管，皮肤痉挛）</a:t>
              </a:r>
            </a:p>
          </p:txBody>
        </p:sp>
        <p:sp>
          <p:nvSpPr>
            <p:cNvPr id="2" name="文本框 1">
              <a:extLst>
                <a:ext uri="{FF2B5EF4-FFF2-40B4-BE49-F238E27FC236}">
                  <a16:creationId xmlns:a16="http://schemas.microsoft.com/office/drawing/2014/main" id="{3A17A13F-1065-6DB1-D6B5-6D74C8D1FAC9}"/>
                </a:ext>
              </a:extLst>
            </p:cNvPr>
            <p:cNvSpPr txBox="1"/>
            <p:nvPr/>
          </p:nvSpPr>
          <p:spPr>
            <a:xfrm>
              <a:off x="2266919" y="1914783"/>
              <a:ext cx="70192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>
                  <a:latin typeface="楷体" panose="02010609060101010101" pitchFamily="49" charset="-122"/>
                  <a:ea typeface="楷体" panose="02010609060101010101" pitchFamily="49" charset="-122"/>
                </a:rPr>
                <a:t>刺激</a:t>
              </a:r>
            </a:p>
          </p:txBody>
        </p: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72E67A33-A1E1-25B5-7B18-CFEE1ABB886C}"/>
                </a:ext>
              </a:extLst>
            </p:cNvPr>
            <p:cNvSpPr txBox="1"/>
            <p:nvPr/>
          </p:nvSpPr>
          <p:spPr>
            <a:xfrm>
              <a:off x="4256187" y="1902450"/>
              <a:ext cx="70192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>
                  <a:latin typeface="楷体" panose="02010609060101010101" pitchFamily="49" charset="-122"/>
                  <a:ea typeface="楷体" panose="02010609060101010101" pitchFamily="49" charset="-122"/>
                </a:rPr>
                <a:t>释放</a:t>
              </a:r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AFF453DB-504D-FDEA-6644-7325AEC8C374}"/>
                </a:ext>
              </a:extLst>
            </p:cNvPr>
            <p:cNvSpPr txBox="1"/>
            <p:nvPr/>
          </p:nvSpPr>
          <p:spPr>
            <a:xfrm>
              <a:off x="5817056" y="1925109"/>
              <a:ext cx="70192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>
                  <a:latin typeface="楷体" panose="02010609060101010101" pitchFamily="49" charset="-122"/>
                  <a:ea typeface="楷体" panose="02010609060101010101" pitchFamily="49" charset="-122"/>
                </a:rPr>
                <a:t>刺激</a:t>
              </a:r>
            </a:p>
          </p:txBody>
        </p:sp>
        <p:sp>
          <p:nvSpPr>
            <p:cNvPr id="5" name="左中括号 4">
              <a:extLst>
                <a:ext uri="{FF2B5EF4-FFF2-40B4-BE49-F238E27FC236}">
                  <a16:creationId xmlns:a16="http://schemas.microsoft.com/office/drawing/2014/main" id="{57A4225A-842A-349F-0666-00E6E2296C9E}"/>
                </a:ext>
              </a:extLst>
            </p:cNvPr>
            <p:cNvSpPr/>
            <p:nvPr/>
          </p:nvSpPr>
          <p:spPr>
            <a:xfrm>
              <a:off x="6404109" y="1927514"/>
              <a:ext cx="114868" cy="968539"/>
            </a:xfrm>
            <a:prstGeom prst="leftBracket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48403185-2232-DDEA-9103-382D9A9DAC4B}"/>
                </a:ext>
              </a:extLst>
            </p:cNvPr>
            <p:cNvSpPr txBox="1"/>
            <p:nvPr/>
          </p:nvSpPr>
          <p:spPr>
            <a:xfrm>
              <a:off x="6431555" y="2670868"/>
              <a:ext cx="31513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>
                  <a:solidFill>
                    <a:srgbClr val="FF0000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β</a:t>
              </a:r>
              <a:r>
                <a:rPr lang="zh-CN" altLang="en-US" sz="2000">
                  <a:solidFill>
                    <a:srgbClr val="FF0000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受体（动静脉短路开放）</a:t>
              </a:r>
            </a:p>
          </p:txBody>
        </p:sp>
        <p:sp>
          <p:nvSpPr>
            <p:cNvPr id="9" name="右中括号 8">
              <a:extLst>
                <a:ext uri="{FF2B5EF4-FFF2-40B4-BE49-F238E27FC236}">
                  <a16:creationId xmlns:a16="http://schemas.microsoft.com/office/drawing/2014/main" id="{D10B6B23-A56F-8B2E-2C4A-85DE41BB5567}"/>
                </a:ext>
              </a:extLst>
            </p:cNvPr>
            <p:cNvSpPr/>
            <p:nvPr/>
          </p:nvSpPr>
          <p:spPr>
            <a:xfrm>
              <a:off x="9601200" y="1902384"/>
              <a:ext cx="114868" cy="968539"/>
            </a:xfrm>
            <a:prstGeom prst="rightBracket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0" name="直接箭头连接符 9">
              <a:extLst>
                <a:ext uri="{FF2B5EF4-FFF2-40B4-BE49-F238E27FC236}">
                  <a16:creationId xmlns:a16="http://schemas.microsoft.com/office/drawing/2014/main" id="{DD9DE33B-A378-66A2-8B9B-5988CA8FE3F1}"/>
                </a:ext>
              </a:extLst>
            </p:cNvPr>
            <p:cNvCxnSpPr>
              <a:cxnSpLocks/>
            </p:cNvCxnSpPr>
            <p:nvPr/>
          </p:nvCxnSpPr>
          <p:spPr>
            <a:xfrm>
              <a:off x="9798427" y="2312729"/>
              <a:ext cx="50797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1A9E60ED-BF4A-D3EC-2F3A-DCE3773236A1}"/>
                </a:ext>
              </a:extLst>
            </p:cNvPr>
            <p:cNvSpPr txBox="1"/>
            <p:nvPr/>
          </p:nvSpPr>
          <p:spPr>
            <a:xfrm>
              <a:off x="10314097" y="1986419"/>
              <a:ext cx="153711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>
                  <a:latin typeface="楷体" panose="02010609060101010101" pitchFamily="49" charset="-122"/>
                  <a:ea typeface="楷体" panose="02010609060101010101" pitchFamily="49" charset="-122"/>
                </a:rPr>
                <a:t>微循环血量减少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777773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90389C-C32B-9CED-1153-1AFA2F0413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组合 69">
            <a:extLst>
              <a:ext uri="{FF2B5EF4-FFF2-40B4-BE49-F238E27FC236}">
                <a16:creationId xmlns:a16="http://schemas.microsoft.com/office/drawing/2014/main" id="{4CE53D99-C8A4-502F-6ED7-9EE13BFD3C0B}"/>
              </a:ext>
            </a:extLst>
          </p:cNvPr>
          <p:cNvGrpSpPr/>
          <p:nvPr/>
        </p:nvGrpSpPr>
        <p:grpSpPr>
          <a:xfrm>
            <a:off x="887264" y="713233"/>
            <a:ext cx="8756717" cy="2295144"/>
            <a:chOff x="887264" y="713233"/>
            <a:chExt cx="8756717" cy="2295144"/>
          </a:xfrm>
        </p:grpSpPr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D9206604-53CD-F228-D750-70F519CB5A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87264" y="713233"/>
              <a:ext cx="8756717" cy="2295144"/>
            </a:xfrm>
            <a:prstGeom prst="rect">
              <a:avLst/>
            </a:prstGeom>
          </p:spPr>
        </p:pic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46FD0EEC-FBA8-689E-BBFD-8D105690A767}"/>
                </a:ext>
              </a:extLst>
            </p:cNvPr>
            <p:cNvSpPr txBox="1"/>
            <p:nvPr/>
          </p:nvSpPr>
          <p:spPr>
            <a:xfrm>
              <a:off x="1192448" y="812961"/>
              <a:ext cx="60953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/>
                <a:t>休克</a:t>
              </a:r>
              <a:r>
                <a:rPr lang="en-US" altLang="zh-CN" sz="2400"/>
                <a:t>III</a:t>
              </a:r>
              <a:r>
                <a:rPr lang="zh-CN" altLang="en-US" sz="2400"/>
                <a:t>期</a:t>
              </a: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C45E9344-5513-5963-03ED-31588B2AF5DB}"/>
                </a:ext>
              </a:extLst>
            </p:cNvPr>
            <p:cNvSpPr txBox="1"/>
            <p:nvPr/>
          </p:nvSpPr>
          <p:spPr>
            <a:xfrm>
              <a:off x="1102020" y="1286714"/>
              <a:ext cx="637374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>
                  <a:latin typeface="楷体" panose="02010609060101010101" pitchFamily="49" charset="-122"/>
                  <a:ea typeface="楷体" panose="02010609060101010101" pitchFamily="49" charset="-122"/>
                </a:rPr>
                <a:t>（</a:t>
              </a:r>
              <a:r>
                <a:rPr lang="en-US" altLang="zh-CN" sz="2000">
                  <a:latin typeface="楷体" panose="02010609060101010101" pitchFamily="49" charset="-122"/>
                  <a:ea typeface="楷体" panose="02010609060101010101" pitchFamily="49" charset="-122"/>
                </a:rPr>
                <a:t>1</a:t>
              </a:r>
              <a:r>
                <a:rPr lang="zh-CN" altLang="en-US" sz="2000">
                  <a:latin typeface="楷体" panose="02010609060101010101" pitchFamily="49" charset="-122"/>
                  <a:ea typeface="楷体" panose="02010609060101010101" pitchFamily="49" charset="-122"/>
                </a:rPr>
                <a:t>）特点：微循环障碍，不灌不流（毛细血管前后）</a:t>
              </a:r>
            </a:p>
          </p:txBody>
        </p: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A5E5B069-1B33-A218-07F9-2E224A99CC21}"/>
                </a:ext>
              </a:extLst>
            </p:cNvPr>
            <p:cNvSpPr txBox="1"/>
            <p:nvPr/>
          </p:nvSpPr>
          <p:spPr>
            <a:xfrm>
              <a:off x="1111164" y="1703653"/>
              <a:ext cx="542698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>
                  <a:latin typeface="楷体" panose="02010609060101010101" pitchFamily="49" charset="-122"/>
                  <a:ea typeface="楷体" panose="02010609060101010101" pitchFamily="49" charset="-122"/>
                </a:rPr>
                <a:t>（</a:t>
              </a:r>
              <a:r>
                <a:rPr lang="en-US" altLang="zh-CN" sz="2000">
                  <a:latin typeface="楷体" panose="02010609060101010101" pitchFamily="49" charset="-122"/>
                  <a:ea typeface="楷体" panose="02010609060101010101" pitchFamily="49" charset="-122"/>
                </a:rPr>
                <a:t>2</a:t>
              </a:r>
              <a:r>
                <a:rPr lang="zh-CN" altLang="en-US" sz="2000">
                  <a:latin typeface="楷体" panose="02010609060101010101" pitchFamily="49" charset="-122"/>
                  <a:ea typeface="楷体" panose="02010609060101010101" pitchFamily="49" charset="-122"/>
                </a:rPr>
                <a:t>）机制：长时间缺氧，中毒</a:t>
              </a:r>
            </a:p>
          </p:txBody>
        </p:sp>
        <p:cxnSp>
          <p:nvCxnSpPr>
            <p:cNvPr id="35" name="直接箭头连接符 34">
              <a:extLst>
                <a:ext uri="{FF2B5EF4-FFF2-40B4-BE49-F238E27FC236}">
                  <a16:creationId xmlns:a16="http://schemas.microsoft.com/office/drawing/2014/main" id="{3FBF5488-2DCD-C730-548A-9CC56CF5BABC}"/>
                </a:ext>
              </a:extLst>
            </p:cNvPr>
            <p:cNvCxnSpPr>
              <a:cxnSpLocks/>
            </p:cNvCxnSpPr>
            <p:nvPr/>
          </p:nvCxnSpPr>
          <p:spPr>
            <a:xfrm>
              <a:off x="4648275" y="1910954"/>
              <a:ext cx="50797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B3FBF259-B6FA-035B-5B56-3D4BBE012042}"/>
                </a:ext>
              </a:extLst>
            </p:cNvPr>
            <p:cNvSpPr txBox="1"/>
            <p:nvPr/>
          </p:nvSpPr>
          <p:spPr>
            <a:xfrm>
              <a:off x="5134320" y="1710999"/>
              <a:ext cx="2455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>
                  <a:latin typeface="楷体" panose="02010609060101010101" pitchFamily="49" charset="-122"/>
                  <a:ea typeface="楷体" panose="02010609060101010101" pitchFamily="49" charset="-122"/>
                </a:rPr>
                <a:t>微血管麻痹，障碍</a:t>
              </a:r>
            </a:p>
          </p:txBody>
        </p:sp>
        <p:cxnSp>
          <p:nvCxnSpPr>
            <p:cNvPr id="39" name="直接箭头连接符 38">
              <a:extLst>
                <a:ext uri="{FF2B5EF4-FFF2-40B4-BE49-F238E27FC236}">
                  <a16:creationId xmlns:a16="http://schemas.microsoft.com/office/drawing/2014/main" id="{7FAC9F05-3912-1880-84F6-29A2A6AF1127}"/>
                </a:ext>
              </a:extLst>
            </p:cNvPr>
            <p:cNvCxnSpPr>
              <a:cxnSpLocks/>
            </p:cNvCxnSpPr>
            <p:nvPr/>
          </p:nvCxnSpPr>
          <p:spPr>
            <a:xfrm>
              <a:off x="7287762" y="1910954"/>
              <a:ext cx="50797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06E61458-7A1A-EE92-3C5B-872BBE1E43DD}"/>
                </a:ext>
              </a:extLst>
            </p:cNvPr>
            <p:cNvSpPr txBox="1"/>
            <p:nvPr/>
          </p:nvSpPr>
          <p:spPr>
            <a:xfrm>
              <a:off x="7773806" y="1710999"/>
              <a:ext cx="187017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>
                  <a:latin typeface="楷体" panose="02010609060101010101" pitchFamily="49" charset="-122"/>
                  <a:ea typeface="楷体" panose="02010609060101010101" pitchFamily="49" charset="-122"/>
                </a:rPr>
                <a:t>前后阻力无效</a:t>
              </a:r>
            </a:p>
          </p:txBody>
        </p:sp>
        <p:cxnSp>
          <p:nvCxnSpPr>
            <p:cNvPr id="66" name="直接箭头连接符 65">
              <a:extLst>
                <a:ext uri="{FF2B5EF4-FFF2-40B4-BE49-F238E27FC236}">
                  <a16:creationId xmlns:a16="http://schemas.microsoft.com/office/drawing/2014/main" id="{EA35F10C-2A54-30C2-B78C-6C7EF757E235}"/>
                </a:ext>
              </a:extLst>
            </p:cNvPr>
            <p:cNvCxnSpPr>
              <a:cxnSpLocks/>
            </p:cNvCxnSpPr>
            <p:nvPr/>
          </p:nvCxnSpPr>
          <p:spPr>
            <a:xfrm>
              <a:off x="2535078" y="2495675"/>
              <a:ext cx="50797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文本框 66">
              <a:extLst>
                <a:ext uri="{FF2B5EF4-FFF2-40B4-BE49-F238E27FC236}">
                  <a16:creationId xmlns:a16="http://schemas.microsoft.com/office/drawing/2014/main" id="{30F9AFF4-E32B-6C97-2E92-7B9866E4FB51}"/>
                </a:ext>
              </a:extLst>
            </p:cNvPr>
            <p:cNvSpPr txBox="1"/>
            <p:nvPr/>
          </p:nvSpPr>
          <p:spPr>
            <a:xfrm>
              <a:off x="3021122" y="2295720"/>
              <a:ext cx="187017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>
                  <a:latin typeface="楷体" panose="02010609060101010101" pitchFamily="49" charset="-122"/>
                  <a:ea typeface="楷体" panose="02010609060101010101" pitchFamily="49" charset="-122"/>
                </a:rPr>
                <a:t>微循环衰竭</a:t>
              </a:r>
            </a:p>
          </p:txBody>
        </p:sp>
        <p:cxnSp>
          <p:nvCxnSpPr>
            <p:cNvPr id="68" name="直接箭头连接符 67">
              <a:extLst>
                <a:ext uri="{FF2B5EF4-FFF2-40B4-BE49-F238E27FC236}">
                  <a16:creationId xmlns:a16="http://schemas.microsoft.com/office/drawing/2014/main" id="{4C2F1299-1BBF-F686-1ACE-E8BE299B93B4}"/>
                </a:ext>
              </a:extLst>
            </p:cNvPr>
            <p:cNvCxnSpPr>
              <a:cxnSpLocks/>
            </p:cNvCxnSpPr>
            <p:nvPr/>
          </p:nvCxnSpPr>
          <p:spPr>
            <a:xfrm>
              <a:off x="4534566" y="2495575"/>
              <a:ext cx="50797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文本框 68">
              <a:extLst>
                <a:ext uri="{FF2B5EF4-FFF2-40B4-BE49-F238E27FC236}">
                  <a16:creationId xmlns:a16="http://schemas.microsoft.com/office/drawing/2014/main" id="{0C8ACE99-8181-218E-EBF0-F0247A32C234}"/>
                </a:ext>
              </a:extLst>
            </p:cNvPr>
            <p:cNvSpPr txBox="1"/>
            <p:nvPr/>
          </p:nvSpPr>
          <p:spPr>
            <a:xfrm>
              <a:off x="5020610" y="2295620"/>
              <a:ext cx="187017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>
                  <a:latin typeface="楷体" panose="02010609060101010101" pitchFamily="49" charset="-122"/>
                  <a:ea typeface="楷体" panose="02010609060101010101" pitchFamily="49" charset="-122"/>
                </a:rPr>
                <a:t>DIC</a:t>
              </a:r>
              <a:r>
                <a:rPr lang="zh-CN" altLang="en-US" sz="2000">
                  <a:latin typeface="楷体" panose="02010609060101010101" pitchFamily="49" charset="-122"/>
                  <a:ea typeface="楷体" panose="02010609060101010101" pitchFamily="49" charset="-122"/>
                </a:rPr>
                <a:t>发生，血栓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195454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3C98BC-BE56-F835-3E24-E4D022ECA8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组合 22">
            <a:extLst>
              <a:ext uri="{FF2B5EF4-FFF2-40B4-BE49-F238E27FC236}">
                <a16:creationId xmlns:a16="http://schemas.microsoft.com/office/drawing/2014/main" id="{946C87BD-B146-F87C-CA65-7738DAA05AA2}"/>
              </a:ext>
            </a:extLst>
          </p:cNvPr>
          <p:cNvGrpSpPr/>
          <p:nvPr/>
        </p:nvGrpSpPr>
        <p:grpSpPr>
          <a:xfrm>
            <a:off x="1846893" y="1607009"/>
            <a:ext cx="8331014" cy="2108240"/>
            <a:chOff x="1846893" y="1607009"/>
            <a:chExt cx="8331014" cy="2108240"/>
          </a:xfrm>
        </p:grpSpPr>
        <p:pic>
          <p:nvPicPr>
            <p:cNvPr id="22" name="图片 21">
              <a:extLst>
                <a:ext uri="{FF2B5EF4-FFF2-40B4-BE49-F238E27FC236}">
                  <a16:creationId xmlns:a16="http://schemas.microsoft.com/office/drawing/2014/main" id="{578CA1C8-B324-1A1C-1B19-A876AA0E7B3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28759" y="1703811"/>
              <a:ext cx="7849147" cy="2000862"/>
            </a:xfrm>
            <a:prstGeom prst="rect">
              <a:avLst/>
            </a:prstGeom>
          </p:spPr>
        </p:pic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72A732EB-16B2-3E3C-45D7-626C4CC14C1B}"/>
                </a:ext>
              </a:extLst>
            </p:cNvPr>
            <p:cNvGrpSpPr/>
            <p:nvPr/>
          </p:nvGrpSpPr>
          <p:grpSpPr>
            <a:xfrm>
              <a:off x="1846893" y="1607009"/>
              <a:ext cx="8331014" cy="2108240"/>
              <a:chOff x="1846893" y="1607009"/>
              <a:chExt cx="8331014" cy="2108240"/>
            </a:xfrm>
          </p:grpSpPr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17EAC625-FFEA-E36D-6B34-30CC2CB91FFC}"/>
                  </a:ext>
                </a:extLst>
              </p:cNvPr>
              <p:cNvSpPr txBox="1"/>
              <p:nvPr/>
            </p:nvSpPr>
            <p:spPr>
              <a:xfrm>
                <a:off x="1846893" y="2248527"/>
                <a:ext cx="2339173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800">
                    <a:latin typeface="楷体" panose="02010609060101010101" pitchFamily="49" charset="-122"/>
                    <a:ea typeface="楷体" panose="02010609060101010101" pitchFamily="49" charset="-122"/>
                  </a:rPr>
                  <a:t>锐性</a:t>
                </a:r>
                <a:r>
                  <a:rPr lang="en-US" altLang="zh-CN" sz="2800">
                    <a:latin typeface="楷体" panose="02010609060101010101" pitchFamily="49" charset="-122"/>
                    <a:ea typeface="楷体" panose="02010609060101010101" pitchFamily="49" charset="-122"/>
                  </a:rPr>
                  <a:t>/</a:t>
                </a:r>
                <a:r>
                  <a:rPr lang="zh-CN" altLang="en-US" sz="2800">
                    <a:latin typeface="楷体" panose="02010609060101010101" pitchFamily="49" charset="-122"/>
                    <a:ea typeface="楷体" panose="02010609060101010101" pitchFamily="49" charset="-122"/>
                  </a:rPr>
                  <a:t>强烈钝性外力</a:t>
                </a:r>
              </a:p>
            </p:txBody>
          </p:sp>
          <p:cxnSp>
            <p:nvCxnSpPr>
              <p:cNvPr id="6" name="直接箭头连接符 5">
                <a:extLst>
                  <a:ext uri="{FF2B5EF4-FFF2-40B4-BE49-F238E27FC236}">
                    <a16:creationId xmlns:a16="http://schemas.microsoft.com/office/drawing/2014/main" id="{9519B51A-74B2-B7B7-EA76-A40B71B6D1C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27316" y="2644524"/>
                <a:ext cx="763096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A556E445-9E94-5182-940C-91C09BCD80A7}"/>
                  </a:ext>
                </a:extLst>
              </p:cNvPr>
              <p:cNvSpPr txBox="1"/>
              <p:nvPr/>
            </p:nvSpPr>
            <p:spPr>
              <a:xfrm>
                <a:off x="4777028" y="2390943"/>
                <a:ext cx="232108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800">
                    <a:latin typeface="楷体" panose="02010609060101010101" pitchFamily="49" charset="-122"/>
                    <a:ea typeface="楷体" panose="02010609060101010101" pitchFamily="49" charset="-122"/>
                  </a:rPr>
                  <a:t>机体组织器官</a:t>
                </a:r>
              </a:p>
            </p:txBody>
          </p:sp>
          <p:cxnSp>
            <p:nvCxnSpPr>
              <p:cNvPr id="9" name="直接箭头连接符 8">
                <a:extLst>
                  <a:ext uri="{FF2B5EF4-FFF2-40B4-BE49-F238E27FC236}">
                    <a16:creationId xmlns:a16="http://schemas.microsoft.com/office/drawing/2014/main" id="{686EC17C-A5FD-7374-E5C8-F9896FB501E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07112" y="2648598"/>
                <a:ext cx="763096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EA0091D7-2365-2CE6-1510-138CD7B4C7B7}"/>
                  </a:ext>
                </a:extLst>
              </p:cNvPr>
              <p:cNvSpPr txBox="1"/>
              <p:nvPr/>
            </p:nvSpPr>
            <p:spPr>
              <a:xfrm>
                <a:off x="7856824" y="2227188"/>
                <a:ext cx="2321083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800">
                    <a:latin typeface="楷体" panose="02010609060101010101" pitchFamily="49" charset="-122"/>
                    <a:ea typeface="楷体" panose="02010609060101010101" pitchFamily="49" charset="-122"/>
                  </a:rPr>
                  <a:t>伤口及身在组织于外界相通</a:t>
                </a:r>
              </a:p>
            </p:txBody>
          </p:sp>
          <p:sp>
            <p:nvSpPr>
              <p:cNvPr id="11" name="弧形 10">
                <a:extLst>
                  <a:ext uri="{FF2B5EF4-FFF2-40B4-BE49-F238E27FC236}">
                    <a16:creationId xmlns:a16="http://schemas.microsoft.com/office/drawing/2014/main" id="{BA565CF5-C009-44A2-ED35-574C1987A444}"/>
                  </a:ext>
                </a:extLst>
              </p:cNvPr>
              <p:cNvSpPr/>
              <p:nvPr/>
            </p:nvSpPr>
            <p:spPr>
              <a:xfrm>
                <a:off x="3237131" y="1986917"/>
                <a:ext cx="2321083" cy="523220"/>
              </a:xfrm>
              <a:prstGeom prst="arc">
                <a:avLst>
                  <a:gd name="adj1" fmla="val 10831807"/>
                  <a:gd name="adj2" fmla="val 21389314"/>
                </a:avLst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弧形 11">
                <a:extLst>
                  <a:ext uri="{FF2B5EF4-FFF2-40B4-BE49-F238E27FC236}">
                    <a16:creationId xmlns:a16="http://schemas.microsoft.com/office/drawing/2014/main" id="{7BBA6D54-A44A-CA56-35EE-D3D2D57A03F3}"/>
                  </a:ext>
                </a:extLst>
              </p:cNvPr>
              <p:cNvSpPr/>
              <p:nvPr/>
            </p:nvSpPr>
            <p:spPr>
              <a:xfrm>
                <a:off x="6466585" y="1986917"/>
                <a:ext cx="2321083" cy="523220"/>
              </a:xfrm>
              <a:prstGeom prst="arc">
                <a:avLst>
                  <a:gd name="adj1" fmla="val 10831807"/>
                  <a:gd name="adj2" fmla="val 21389314"/>
                </a:avLst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弧形 12">
                <a:extLst>
                  <a:ext uri="{FF2B5EF4-FFF2-40B4-BE49-F238E27FC236}">
                    <a16:creationId xmlns:a16="http://schemas.microsoft.com/office/drawing/2014/main" id="{6A14BE87-89FB-2AD8-7C0C-C18DCEADA61E}"/>
                  </a:ext>
                </a:extLst>
              </p:cNvPr>
              <p:cNvSpPr/>
              <p:nvPr/>
            </p:nvSpPr>
            <p:spPr>
              <a:xfrm rot="10800000">
                <a:off x="3237131" y="2866001"/>
                <a:ext cx="2321083" cy="523220"/>
              </a:xfrm>
              <a:prstGeom prst="arc">
                <a:avLst>
                  <a:gd name="adj1" fmla="val 10831807"/>
                  <a:gd name="adj2" fmla="val 21389314"/>
                </a:avLst>
              </a:prstGeom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弧形 13">
                <a:extLst>
                  <a:ext uri="{FF2B5EF4-FFF2-40B4-BE49-F238E27FC236}">
                    <a16:creationId xmlns:a16="http://schemas.microsoft.com/office/drawing/2014/main" id="{B820CD69-4390-1407-5F1A-CC796BCC8943}"/>
                  </a:ext>
                </a:extLst>
              </p:cNvPr>
              <p:cNvSpPr/>
              <p:nvPr/>
            </p:nvSpPr>
            <p:spPr>
              <a:xfrm rot="10800000">
                <a:off x="6466585" y="2866001"/>
                <a:ext cx="2321083" cy="523220"/>
              </a:xfrm>
              <a:prstGeom prst="arc">
                <a:avLst>
                  <a:gd name="adj1" fmla="val 10831807"/>
                  <a:gd name="adj2" fmla="val 21389314"/>
                </a:avLst>
              </a:prstGeom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377DC49B-38C1-12E3-AE4C-1173B2D6590F}"/>
                  </a:ext>
                </a:extLst>
              </p:cNvPr>
              <p:cNvSpPr txBox="1"/>
              <p:nvPr/>
            </p:nvSpPr>
            <p:spPr>
              <a:xfrm>
                <a:off x="4106578" y="1617585"/>
                <a:ext cx="58383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sz="1800">
                    <a:latin typeface="楷体" panose="02010609060101010101" pitchFamily="49" charset="-122"/>
                    <a:ea typeface="楷体" panose="02010609060101010101" pitchFamily="49" charset="-122"/>
                  </a:rPr>
                  <a:t>因</a:t>
                </a:r>
              </a:p>
            </p:txBody>
          </p:sp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B058E84F-D0CA-383A-0DD9-DEA381F66815}"/>
                  </a:ext>
                </a:extLst>
              </p:cNvPr>
              <p:cNvSpPr txBox="1"/>
              <p:nvPr/>
            </p:nvSpPr>
            <p:spPr>
              <a:xfrm>
                <a:off x="7564907" y="1607009"/>
                <a:ext cx="58383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sz="1800">
                    <a:latin typeface="楷体" panose="02010609060101010101" pitchFamily="49" charset="-122"/>
                    <a:ea typeface="楷体" panose="02010609060101010101" pitchFamily="49" charset="-122"/>
                  </a:rPr>
                  <a:t>果</a:t>
                </a:r>
              </a:p>
            </p:txBody>
          </p:sp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F5C154EC-6148-95B4-3070-DC6D54BFE898}"/>
                  </a:ext>
                </a:extLst>
              </p:cNvPr>
              <p:cNvSpPr txBox="1"/>
              <p:nvPr/>
            </p:nvSpPr>
            <p:spPr>
              <a:xfrm>
                <a:off x="4106578" y="3345917"/>
                <a:ext cx="58383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sz="1800">
                    <a:latin typeface="楷体" panose="02010609060101010101" pitchFamily="49" charset="-122"/>
                    <a:ea typeface="楷体" panose="02010609060101010101" pitchFamily="49" charset="-122"/>
                  </a:rPr>
                  <a:t>创</a:t>
                </a:r>
              </a:p>
            </p:txBody>
          </p:sp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2190CC37-0F91-D8B6-DECE-729A84659F04}"/>
                  </a:ext>
                </a:extLst>
              </p:cNvPr>
              <p:cNvSpPr txBox="1"/>
              <p:nvPr/>
            </p:nvSpPr>
            <p:spPr>
              <a:xfrm>
                <a:off x="7564907" y="3335341"/>
                <a:ext cx="58383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sz="1800">
                    <a:latin typeface="楷体" panose="02010609060101010101" pitchFamily="49" charset="-122"/>
                    <a:ea typeface="楷体" panose="02010609060101010101" pitchFamily="49" charset="-122"/>
                  </a:rPr>
                  <a:t>伤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47834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681F03-D2F8-320B-D1C7-9C62435ABD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组合 52">
            <a:extLst>
              <a:ext uri="{FF2B5EF4-FFF2-40B4-BE49-F238E27FC236}">
                <a16:creationId xmlns:a16="http://schemas.microsoft.com/office/drawing/2014/main" id="{053AA849-6191-FA9C-5DE9-2B46E258A231}"/>
              </a:ext>
            </a:extLst>
          </p:cNvPr>
          <p:cNvGrpSpPr/>
          <p:nvPr/>
        </p:nvGrpSpPr>
        <p:grpSpPr>
          <a:xfrm>
            <a:off x="887264" y="713232"/>
            <a:ext cx="10981648" cy="3717497"/>
            <a:chOff x="887264" y="713232"/>
            <a:chExt cx="10981648" cy="3717497"/>
          </a:xfrm>
        </p:grpSpPr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59F3872E-B223-A32B-3A17-04371BA33B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87264" y="713232"/>
              <a:ext cx="10981648" cy="3717497"/>
            </a:xfrm>
            <a:prstGeom prst="rect">
              <a:avLst/>
            </a:prstGeom>
          </p:spPr>
        </p:pic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FE8DEC06-33A1-1AD1-75AF-0640918BB66C}"/>
                </a:ext>
              </a:extLst>
            </p:cNvPr>
            <p:cNvSpPr txBox="1"/>
            <p:nvPr/>
          </p:nvSpPr>
          <p:spPr>
            <a:xfrm>
              <a:off x="1133855" y="996696"/>
              <a:ext cx="60953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/>
                <a:t>休克</a:t>
              </a:r>
              <a:r>
                <a:rPr lang="en-US" altLang="zh-CN" sz="2400"/>
                <a:t>1</a:t>
              </a:r>
              <a:r>
                <a:rPr lang="zh-CN" altLang="en-US" sz="2400"/>
                <a:t>期（微循环缺血期，休克代偿期）</a:t>
              </a: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0539AA6B-33CD-26E5-3B42-9ECCFB1E98E9}"/>
                </a:ext>
              </a:extLst>
            </p:cNvPr>
            <p:cNvSpPr txBox="1"/>
            <p:nvPr/>
          </p:nvSpPr>
          <p:spPr>
            <a:xfrm>
              <a:off x="1102020" y="1286714"/>
              <a:ext cx="598458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>
                  <a:latin typeface="楷体" panose="02010609060101010101" pitchFamily="49" charset="-122"/>
                  <a:ea typeface="楷体" panose="02010609060101010101" pitchFamily="49" charset="-122"/>
                </a:rPr>
                <a:t>（</a:t>
              </a:r>
              <a:r>
                <a:rPr lang="en-US" altLang="zh-CN" sz="2000">
                  <a:latin typeface="楷体" panose="02010609060101010101" pitchFamily="49" charset="-122"/>
                  <a:ea typeface="楷体" panose="02010609060101010101" pitchFamily="49" charset="-122"/>
                </a:rPr>
                <a:t>1</a:t>
              </a:r>
              <a:r>
                <a:rPr lang="zh-CN" altLang="en-US" sz="2000">
                  <a:latin typeface="楷体" panose="02010609060101010101" pitchFamily="49" charset="-122"/>
                  <a:ea typeface="楷体" panose="02010609060101010101" pitchFamily="49" charset="-122"/>
                </a:rPr>
                <a:t>）特点：缺血，灌小于流（毛细血管前后）</a:t>
              </a:r>
            </a:p>
          </p:txBody>
        </p:sp>
        <p:cxnSp>
          <p:nvCxnSpPr>
            <p:cNvPr id="16" name="直接箭头连接符 15">
              <a:extLst>
                <a:ext uri="{FF2B5EF4-FFF2-40B4-BE49-F238E27FC236}">
                  <a16:creationId xmlns:a16="http://schemas.microsoft.com/office/drawing/2014/main" id="{34B47DF1-6BEE-7B5D-2415-6593E1CFAC49}"/>
                </a:ext>
              </a:extLst>
            </p:cNvPr>
            <p:cNvCxnSpPr>
              <a:cxnSpLocks/>
            </p:cNvCxnSpPr>
            <p:nvPr/>
          </p:nvCxnSpPr>
          <p:spPr>
            <a:xfrm>
              <a:off x="2559212" y="3457016"/>
              <a:ext cx="50797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3EB9EF6C-124A-710C-5874-5BC7F4B37F27}"/>
                </a:ext>
              </a:extLst>
            </p:cNvPr>
            <p:cNvSpPr txBox="1"/>
            <p:nvPr/>
          </p:nvSpPr>
          <p:spPr>
            <a:xfrm>
              <a:off x="2978592" y="3238673"/>
              <a:ext cx="158465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>
                  <a:latin typeface="楷体" panose="02010609060101010101" pitchFamily="49" charset="-122"/>
                  <a:ea typeface="楷体" panose="02010609060101010101" pitchFamily="49" charset="-122"/>
                </a:rPr>
                <a:t>交感</a:t>
              </a:r>
              <a:r>
                <a:rPr lang="en-US" altLang="zh-CN" sz="2000">
                  <a:latin typeface="楷体" panose="02010609060101010101" pitchFamily="49" charset="-122"/>
                  <a:ea typeface="楷体" panose="02010609060101010101" pitchFamily="49" charset="-122"/>
                </a:rPr>
                <a:t>-</a:t>
              </a:r>
              <a:r>
                <a:rPr lang="zh-CN" altLang="en-US" sz="2000">
                  <a:latin typeface="楷体" panose="02010609060101010101" pitchFamily="49" charset="-122"/>
                  <a:ea typeface="楷体" panose="02010609060101010101" pitchFamily="49" charset="-122"/>
                </a:rPr>
                <a:t>肾上腺髓质兴奋</a:t>
              </a: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FB3B2F3E-21D4-DBF6-3366-40F6162C29FF}"/>
                </a:ext>
              </a:extLst>
            </p:cNvPr>
            <p:cNvSpPr txBox="1"/>
            <p:nvPr/>
          </p:nvSpPr>
          <p:spPr>
            <a:xfrm>
              <a:off x="1102020" y="3228347"/>
              <a:ext cx="153711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>
                  <a:latin typeface="楷体" panose="02010609060101010101" pitchFamily="49" charset="-122"/>
                  <a:ea typeface="楷体" panose="02010609060101010101" pitchFamily="49" charset="-122"/>
                </a:rPr>
                <a:t>各种导致休克的原因</a:t>
              </a:r>
            </a:p>
          </p:txBody>
        </p:sp>
        <p:cxnSp>
          <p:nvCxnSpPr>
            <p:cNvPr id="19" name="直接箭头连接符 18">
              <a:extLst>
                <a:ext uri="{FF2B5EF4-FFF2-40B4-BE49-F238E27FC236}">
                  <a16:creationId xmlns:a16="http://schemas.microsoft.com/office/drawing/2014/main" id="{987DF440-D65D-94F8-6A70-9F6C44731D4B}"/>
                </a:ext>
              </a:extLst>
            </p:cNvPr>
            <p:cNvCxnSpPr>
              <a:cxnSpLocks/>
            </p:cNvCxnSpPr>
            <p:nvPr/>
          </p:nvCxnSpPr>
          <p:spPr>
            <a:xfrm>
              <a:off x="4513185" y="3459415"/>
              <a:ext cx="50797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ED3CC7D2-CB59-B3C6-F160-15386E246396}"/>
                </a:ext>
              </a:extLst>
            </p:cNvPr>
            <p:cNvSpPr txBox="1"/>
            <p:nvPr/>
          </p:nvSpPr>
          <p:spPr>
            <a:xfrm>
              <a:off x="4941230" y="3258754"/>
              <a:ext cx="127534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>
                  <a:latin typeface="楷体" panose="02010609060101010101" pitchFamily="49" charset="-122"/>
                  <a:ea typeface="楷体" panose="02010609060101010101" pitchFamily="49" charset="-122"/>
                </a:rPr>
                <a:t>儿茶酚胺</a:t>
              </a:r>
            </a:p>
          </p:txBody>
        </p:sp>
        <p:cxnSp>
          <p:nvCxnSpPr>
            <p:cNvPr id="21" name="直接箭头连接符 20">
              <a:extLst>
                <a:ext uri="{FF2B5EF4-FFF2-40B4-BE49-F238E27FC236}">
                  <a16:creationId xmlns:a16="http://schemas.microsoft.com/office/drawing/2014/main" id="{46632B95-12F0-E4E0-B337-9BD904474176}"/>
                </a:ext>
              </a:extLst>
            </p:cNvPr>
            <p:cNvCxnSpPr>
              <a:cxnSpLocks/>
            </p:cNvCxnSpPr>
            <p:nvPr/>
          </p:nvCxnSpPr>
          <p:spPr>
            <a:xfrm>
              <a:off x="6075167" y="3484649"/>
              <a:ext cx="50797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4C8886ED-5D44-3BC6-E26D-47FD1AACDCEE}"/>
                </a:ext>
              </a:extLst>
            </p:cNvPr>
            <p:cNvSpPr txBox="1"/>
            <p:nvPr/>
          </p:nvSpPr>
          <p:spPr>
            <a:xfrm>
              <a:off x="2481675" y="3059070"/>
              <a:ext cx="70192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>
                  <a:latin typeface="楷体" panose="02010609060101010101" pitchFamily="49" charset="-122"/>
                  <a:ea typeface="楷体" panose="02010609060101010101" pitchFamily="49" charset="-122"/>
                </a:rPr>
                <a:t>刺激</a:t>
              </a:r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16DCD88E-05CC-A6B7-1006-A79DA2D93303}"/>
                </a:ext>
              </a:extLst>
            </p:cNvPr>
            <p:cNvSpPr txBox="1"/>
            <p:nvPr/>
          </p:nvSpPr>
          <p:spPr>
            <a:xfrm>
              <a:off x="4470943" y="3046737"/>
              <a:ext cx="70192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>
                  <a:latin typeface="楷体" panose="02010609060101010101" pitchFamily="49" charset="-122"/>
                  <a:ea typeface="楷体" panose="02010609060101010101" pitchFamily="49" charset="-122"/>
                </a:rPr>
                <a:t>释放</a:t>
              </a:r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A0236C88-0255-EEE0-2084-BBDA280B482A}"/>
                </a:ext>
              </a:extLst>
            </p:cNvPr>
            <p:cNvSpPr txBox="1"/>
            <p:nvPr/>
          </p:nvSpPr>
          <p:spPr>
            <a:xfrm>
              <a:off x="6031812" y="3069396"/>
              <a:ext cx="70192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>
                  <a:latin typeface="楷体" panose="02010609060101010101" pitchFamily="49" charset="-122"/>
                  <a:ea typeface="楷体" panose="02010609060101010101" pitchFamily="49" charset="-122"/>
                </a:rPr>
                <a:t>刺激</a:t>
              </a:r>
            </a:p>
          </p:txBody>
        </p:sp>
        <p:sp>
          <p:nvSpPr>
            <p:cNvPr id="26" name="左中括号 25">
              <a:extLst>
                <a:ext uri="{FF2B5EF4-FFF2-40B4-BE49-F238E27FC236}">
                  <a16:creationId xmlns:a16="http://schemas.microsoft.com/office/drawing/2014/main" id="{449FEC2B-951D-4CE2-E4ED-68CD7917CA0C}"/>
                </a:ext>
              </a:extLst>
            </p:cNvPr>
            <p:cNvSpPr/>
            <p:nvPr/>
          </p:nvSpPr>
          <p:spPr>
            <a:xfrm>
              <a:off x="6618865" y="3071801"/>
              <a:ext cx="114868" cy="968539"/>
            </a:xfrm>
            <a:prstGeom prst="leftBracket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F407D403-A137-FB38-5205-6873D53C1398}"/>
                </a:ext>
              </a:extLst>
            </p:cNvPr>
            <p:cNvSpPr txBox="1"/>
            <p:nvPr/>
          </p:nvSpPr>
          <p:spPr>
            <a:xfrm>
              <a:off x="6646311" y="3815155"/>
              <a:ext cx="31513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>
                  <a:solidFill>
                    <a:srgbClr val="FF0000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β</a:t>
              </a:r>
              <a:r>
                <a:rPr lang="zh-CN" altLang="en-US" sz="2000">
                  <a:solidFill>
                    <a:srgbClr val="FF0000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受体（动静脉短路开放）</a:t>
              </a:r>
            </a:p>
          </p:txBody>
        </p:sp>
        <p:sp>
          <p:nvSpPr>
            <p:cNvPr id="28" name="右中括号 27">
              <a:extLst>
                <a:ext uri="{FF2B5EF4-FFF2-40B4-BE49-F238E27FC236}">
                  <a16:creationId xmlns:a16="http://schemas.microsoft.com/office/drawing/2014/main" id="{5587C541-91F6-586B-62A1-2C30219B327B}"/>
                </a:ext>
              </a:extLst>
            </p:cNvPr>
            <p:cNvSpPr/>
            <p:nvPr/>
          </p:nvSpPr>
          <p:spPr>
            <a:xfrm>
              <a:off x="9815956" y="3046671"/>
              <a:ext cx="114868" cy="968539"/>
            </a:xfrm>
            <a:prstGeom prst="rightBracket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9" name="直接箭头连接符 28">
              <a:extLst>
                <a:ext uri="{FF2B5EF4-FFF2-40B4-BE49-F238E27FC236}">
                  <a16:creationId xmlns:a16="http://schemas.microsoft.com/office/drawing/2014/main" id="{D147B45F-442B-EE04-2A49-296A22BD1F01}"/>
                </a:ext>
              </a:extLst>
            </p:cNvPr>
            <p:cNvCxnSpPr>
              <a:cxnSpLocks/>
            </p:cNvCxnSpPr>
            <p:nvPr/>
          </p:nvCxnSpPr>
          <p:spPr>
            <a:xfrm>
              <a:off x="10013183" y="3457016"/>
              <a:ext cx="50797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BDBE567F-4886-1D50-6C50-587C61E7D0C6}"/>
                </a:ext>
              </a:extLst>
            </p:cNvPr>
            <p:cNvSpPr txBox="1"/>
            <p:nvPr/>
          </p:nvSpPr>
          <p:spPr>
            <a:xfrm>
              <a:off x="10528853" y="3130706"/>
              <a:ext cx="122519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>
                  <a:latin typeface="楷体" panose="02010609060101010101" pitchFamily="49" charset="-122"/>
                  <a:ea typeface="楷体" panose="02010609060101010101" pitchFamily="49" charset="-122"/>
                </a:rPr>
                <a:t>微循环血量减少</a:t>
              </a:r>
            </a:p>
          </p:txBody>
        </p: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D6522416-92B3-F37A-D5E3-AC6F5D72049A}"/>
                </a:ext>
              </a:extLst>
            </p:cNvPr>
            <p:cNvSpPr txBox="1"/>
            <p:nvPr/>
          </p:nvSpPr>
          <p:spPr>
            <a:xfrm>
              <a:off x="1111164" y="1703653"/>
              <a:ext cx="598458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>
                  <a:latin typeface="楷体" panose="02010609060101010101" pitchFamily="49" charset="-122"/>
                  <a:ea typeface="楷体" panose="02010609060101010101" pitchFamily="49" charset="-122"/>
                </a:rPr>
                <a:t>（</a:t>
              </a:r>
              <a:r>
                <a:rPr lang="en-US" altLang="zh-CN" sz="2000">
                  <a:latin typeface="楷体" panose="02010609060101010101" pitchFamily="49" charset="-122"/>
                  <a:ea typeface="楷体" panose="02010609060101010101" pitchFamily="49" charset="-122"/>
                </a:rPr>
                <a:t>2</a:t>
              </a:r>
              <a:r>
                <a:rPr lang="zh-CN" altLang="en-US" sz="2000">
                  <a:latin typeface="楷体" panose="02010609060101010101" pitchFamily="49" charset="-122"/>
                  <a:ea typeface="楷体" panose="02010609060101010101" pitchFamily="49" charset="-122"/>
                </a:rPr>
                <a:t>）过程：全身血管收缩</a:t>
              </a:r>
            </a:p>
          </p:txBody>
        </p:sp>
        <p:cxnSp>
          <p:nvCxnSpPr>
            <p:cNvPr id="35" name="直接箭头连接符 34">
              <a:extLst>
                <a:ext uri="{FF2B5EF4-FFF2-40B4-BE49-F238E27FC236}">
                  <a16:creationId xmlns:a16="http://schemas.microsoft.com/office/drawing/2014/main" id="{885115A9-9DBA-CAA2-98F5-B1C1A483CB85}"/>
                </a:ext>
              </a:extLst>
            </p:cNvPr>
            <p:cNvCxnSpPr>
              <a:cxnSpLocks/>
            </p:cNvCxnSpPr>
            <p:nvPr/>
          </p:nvCxnSpPr>
          <p:spPr>
            <a:xfrm>
              <a:off x="4181931" y="1914407"/>
              <a:ext cx="50797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49FE2195-FE63-664B-1FF8-0508229A6110}"/>
                </a:ext>
              </a:extLst>
            </p:cNvPr>
            <p:cNvSpPr txBox="1"/>
            <p:nvPr/>
          </p:nvSpPr>
          <p:spPr>
            <a:xfrm>
              <a:off x="4667976" y="1714452"/>
              <a:ext cx="203457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>
                  <a:latin typeface="楷体" panose="02010609060101010101" pitchFamily="49" charset="-122"/>
                  <a:ea typeface="楷体" panose="02010609060101010101" pitchFamily="49" charset="-122"/>
                </a:rPr>
                <a:t>毛细血管前阻力大于后阻力</a:t>
              </a:r>
            </a:p>
          </p:txBody>
        </p:sp>
        <p:cxnSp>
          <p:nvCxnSpPr>
            <p:cNvPr id="39" name="直接箭头连接符 38">
              <a:extLst>
                <a:ext uri="{FF2B5EF4-FFF2-40B4-BE49-F238E27FC236}">
                  <a16:creationId xmlns:a16="http://schemas.microsoft.com/office/drawing/2014/main" id="{E04A9FED-7F00-956C-44FB-0940177235D9}"/>
                </a:ext>
              </a:extLst>
            </p:cNvPr>
            <p:cNvCxnSpPr>
              <a:cxnSpLocks/>
            </p:cNvCxnSpPr>
            <p:nvPr/>
          </p:nvCxnSpPr>
          <p:spPr>
            <a:xfrm>
              <a:off x="6538151" y="1919341"/>
              <a:ext cx="50797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D5DCD0C8-A09E-AEF7-EC34-D3A38DC788F8}"/>
                </a:ext>
              </a:extLst>
            </p:cNvPr>
            <p:cNvSpPr txBox="1"/>
            <p:nvPr/>
          </p:nvSpPr>
          <p:spPr>
            <a:xfrm>
              <a:off x="7024195" y="1719386"/>
              <a:ext cx="187017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>
                  <a:latin typeface="楷体" panose="02010609060101010101" pitchFamily="49" charset="-122"/>
                  <a:ea typeface="楷体" panose="02010609060101010101" pitchFamily="49" charset="-122"/>
                </a:rPr>
                <a:t>大量血管关闭</a:t>
              </a:r>
            </a:p>
          </p:txBody>
        </p:sp>
        <p:cxnSp>
          <p:nvCxnSpPr>
            <p:cNvPr id="41" name="直接箭头连接符 40">
              <a:extLst>
                <a:ext uri="{FF2B5EF4-FFF2-40B4-BE49-F238E27FC236}">
                  <a16:creationId xmlns:a16="http://schemas.microsoft.com/office/drawing/2014/main" id="{0755CEA1-82F9-2FE3-3BF8-3B323584F83E}"/>
                </a:ext>
              </a:extLst>
            </p:cNvPr>
            <p:cNvCxnSpPr>
              <a:cxnSpLocks/>
            </p:cNvCxnSpPr>
            <p:nvPr/>
          </p:nvCxnSpPr>
          <p:spPr>
            <a:xfrm>
              <a:off x="8621909" y="1919341"/>
              <a:ext cx="50797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F41F065E-D9C8-19DD-D835-D693AA786252}"/>
                </a:ext>
              </a:extLst>
            </p:cNvPr>
            <p:cNvSpPr txBox="1"/>
            <p:nvPr/>
          </p:nvSpPr>
          <p:spPr>
            <a:xfrm>
              <a:off x="9107953" y="1719386"/>
              <a:ext cx="264609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>
                  <a:latin typeface="楷体" panose="02010609060101010101" pitchFamily="49" charset="-122"/>
                  <a:ea typeface="楷体" panose="02010609060101010101" pitchFamily="49" charset="-122"/>
                </a:rPr>
                <a:t>直捷和动静脉通路打开</a:t>
              </a:r>
              <a:endParaRPr lang="en-US" altLang="zh-CN" sz="2000">
                <a:latin typeface="楷体" panose="02010609060101010101" pitchFamily="49" charset="-122"/>
                <a:ea typeface="楷体" panose="02010609060101010101" pitchFamily="49" charset="-122"/>
              </a:endParaRPr>
            </a:p>
            <a:p>
              <a:r>
                <a:rPr lang="zh-CN" altLang="en-US" sz="2000">
                  <a:latin typeface="楷体" panose="02010609060101010101" pitchFamily="49" charset="-122"/>
                  <a:ea typeface="楷体" panose="02010609060101010101" pitchFamily="49" charset="-122"/>
                </a:rPr>
                <a:t>迂回通路大部分失效</a:t>
              </a:r>
            </a:p>
          </p:txBody>
        </p: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9A64EDEF-D42A-84B2-BF2E-F30DEDAE3EBF}"/>
                </a:ext>
              </a:extLst>
            </p:cNvPr>
            <p:cNvSpPr txBox="1"/>
            <p:nvPr/>
          </p:nvSpPr>
          <p:spPr>
            <a:xfrm>
              <a:off x="1134693" y="2496462"/>
              <a:ext cx="609447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1800">
                  <a:latin typeface="楷体" panose="02010609060101010101" pitchFamily="49" charset="-122"/>
                  <a:ea typeface="楷体" panose="02010609060101010101" pitchFamily="49" charset="-122"/>
                </a:rPr>
                <a:t>（</a:t>
              </a:r>
              <a:r>
                <a:rPr lang="en-US" altLang="zh-CN" sz="1800">
                  <a:latin typeface="楷体" panose="02010609060101010101" pitchFamily="49" charset="-122"/>
                  <a:ea typeface="楷体" panose="02010609060101010101" pitchFamily="49" charset="-122"/>
                </a:rPr>
                <a:t>3</a:t>
              </a:r>
              <a:r>
                <a:rPr lang="zh-CN" altLang="en-US" sz="1800">
                  <a:latin typeface="楷体" panose="02010609060101010101" pitchFamily="49" charset="-122"/>
                  <a:ea typeface="楷体" panose="02010609060101010101" pitchFamily="49" charset="-122"/>
                </a:rPr>
                <a:t>）机制：</a:t>
              </a:r>
              <a:endParaRPr lang="zh-CN" altLang="en-US"/>
            </a:p>
          </p:txBody>
        </p:sp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6D3FFEE2-E220-C36E-1F11-2B5CAB857B80}"/>
                </a:ext>
              </a:extLst>
            </p:cNvPr>
            <p:cNvSpPr txBox="1"/>
            <p:nvPr/>
          </p:nvSpPr>
          <p:spPr>
            <a:xfrm>
              <a:off x="6699166" y="2821569"/>
              <a:ext cx="31513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>
                  <a:solidFill>
                    <a:srgbClr val="FF0000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α</a:t>
              </a:r>
              <a:r>
                <a:rPr lang="zh-CN" altLang="en-US" sz="2000">
                  <a:solidFill>
                    <a:srgbClr val="FF0000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受体（血管，皮肤痉挛）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053764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D86640-467F-0773-0502-B02244954A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组合 52">
            <a:extLst>
              <a:ext uri="{FF2B5EF4-FFF2-40B4-BE49-F238E27FC236}">
                <a16:creationId xmlns:a16="http://schemas.microsoft.com/office/drawing/2014/main" id="{BF57E7FA-61BC-C060-9971-F9B4AFAD490A}"/>
              </a:ext>
            </a:extLst>
          </p:cNvPr>
          <p:cNvGrpSpPr/>
          <p:nvPr/>
        </p:nvGrpSpPr>
        <p:grpSpPr>
          <a:xfrm>
            <a:off x="887264" y="713232"/>
            <a:ext cx="10981648" cy="3717497"/>
            <a:chOff x="887264" y="713232"/>
            <a:chExt cx="10981648" cy="3717497"/>
          </a:xfrm>
        </p:grpSpPr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AD9ADC35-531A-5504-67BA-B74A49DED2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87264" y="713232"/>
              <a:ext cx="10981648" cy="3717497"/>
            </a:xfrm>
            <a:prstGeom prst="rect">
              <a:avLst/>
            </a:prstGeom>
          </p:spPr>
        </p:pic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B49459E8-F282-3900-11C9-1E95921A17E8}"/>
                </a:ext>
              </a:extLst>
            </p:cNvPr>
            <p:cNvSpPr txBox="1"/>
            <p:nvPr/>
          </p:nvSpPr>
          <p:spPr>
            <a:xfrm>
              <a:off x="1133855" y="996696"/>
              <a:ext cx="60953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/>
                <a:t>休克</a:t>
              </a:r>
              <a:r>
                <a:rPr lang="en-US" altLang="zh-CN" sz="2400"/>
                <a:t>1</a:t>
              </a:r>
              <a:r>
                <a:rPr lang="zh-CN" altLang="en-US" sz="2400"/>
                <a:t>期（微循环缺血期，休克代偿期）</a:t>
              </a: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7E2D4684-3311-A505-AF47-5E8AF010F658}"/>
                </a:ext>
              </a:extLst>
            </p:cNvPr>
            <p:cNvSpPr txBox="1"/>
            <p:nvPr/>
          </p:nvSpPr>
          <p:spPr>
            <a:xfrm>
              <a:off x="1102020" y="1286714"/>
              <a:ext cx="598458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>
                  <a:latin typeface="楷体" panose="02010609060101010101" pitchFamily="49" charset="-122"/>
                  <a:ea typeface="楷体" panose="02010609060101010101" pitchFamily="49" charset="-122"/>
                </a:rPr>
                <a:t>（</a:t>
              </a:r>
              <a:r>
                <a:rPr lang="en-US" altLang="zh-CN" sz="2000">
                  <a:latin typeface="楷体" panose="02010609060101010101" pitchFamily="49" charset="-122"/>
                  <a:ea typeface="楷体" panose="02010609060101010101" pitchFamily="49" charset="-122"/>
                </a:rPr>
                <a:t>1</a:t>
              </a:r>
              <a:r>
                <a:rPr lang="zh-CN" altLang="en-US" sz="2000">
                  <a:latin typeface="楷体" panose="02010609060101010101" pitchFamily="49" charset="-122"/>
                  <a:ea typeface="楷体" panose="02010609060101010101" pitchFamily="49" charset="-122"/>
                </a:rPr>
                <a:t>）特点：缺血，灌小于流（毛细血管前后）</a:t>
              </a:r>
            </a:p>
          </p:txBody>
        </p:sp>
        <p:cxnSp>
          <p:nvCxnSpPr>
            <p:cNvPr id="16" name="直接箭头连接符 15">
              <a:extLst>
                <a:ext uri="{FF2B5EF4-FFF2-40B4-BE49-F238E27FC236}">
                  <a16:creationId xmlns:a16="http://schemas.microsoft.com/office/drawing/2014/main" id="{153258C6-372D-05A2-7B74-4B77BB32F0A5}"/>
                </a:ext>
              </a:extLst>
            </p:cNvPr>
            <p:cNvCxnSpPr>
              <a:cxnSpLocks/>
            </p:cNvCxnSpPr>
            <p:nvPr/>
          </p:nvCxnSpPr>
          <p:spPr>
            <a:xfrm>
              <a:off x="2559212" y="3457016"/>
              <a:ext cx="50797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0DF62F3B-E435-89D3-CFA4-E52CA07335AF}"/>
                </a:ext>
              </a:extLst>
            </p:cNvPr>
            <p:cNvSpPr txBox="1"/>
            <p:nvPr/>
          </p:nvSpPr>
          <p:spPr>
            <a:xfrm>
              <a:off x="2978592" y="3238673"/>
              <a:ext cx="158465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>
                  <a:latin typeface="楷体" panose="02010609060101010101" pitchFamily="49" charset="-122"/>
                  <a:ea typeface="楷体" panose="02010609060101010101" pitchFamily="49" charset="-122"/>
                </a:rPr>
                <a:t>交感</a:t>
              </a:r>
              <a:r>
                <a:rPr lang="en-US" altLang="zh-CN" sz="2000">
                  <a:latin typeface="楷体" panose="02010609060101010101" pitchFamily="49" charset="-122"/>
                  <a:ea typeface="楷体" panose="02010609060101010101" pitchFamily="49" charset="-122"/>
                </a:rPr>
                <a:t>-</a:t>
              </a:r>
              <a:r>
                <a:rPr lang="zh-CN" altLang="en-US" sz="2000">
                  <a:latin typeface="楷体" panose="02010609060101010101" pitchFamily="49" charset="-122"/>
                  <a:ea typeface="楷体" panose="02010609060101010101" pitchFamily="49" charset="-122"/>
                </a:rPr>
                <a:t>肾上腺髓质兴奋</a:t>
              </a: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4A7FD33C-580C-2828-9B41-09965958D517}"/>
                </a:ext>
              </a:extLst>
            </p:cNvPr>
            <p:cNvSpPr txBox="1"/>
            <p:nvPr/>
          </p:nvSpPr>
          <p:spPr>
            <a:xfrm>
              <a:off x="1102020" y="3228347"/>
              <a:ext cx="153711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>
                  <a:latin typeface="楷体" panose="02010609060101010101" pitchFamily="49" charset="-122"/>
                  <a:ea typeface="楷体" panose="02010609060101010101" pitchFamily="49" charset="-122"/>
                </a:rPr>
                <a:t>各种导致休克的原因</a:t>
              </a:r>
            </a:p>
          </p:txBody>
        </p:sp>
        <p:cxnSp>
          <p:nvCxnSpPr>
            <p:cNvPr id="19" name="直接箭头连接符 18">
              <a:extLst>
                <a:ext uri="{FF2B5EF4-FFF2-40B4-BE49-F238E27FC236}">
                  <a16:creationId xmlns:a16="http://schemas.microsoft.com/office/drawing/2014/main" id="{CE72AA56-54EA-90AD-2BAA-71591B5AFB65}"/>
                </a:ext>
              </a:extLst>
            </p:cNvPr>
            <p:cNvCxnSpPr>
              <a:cxnSpLocks/>
            </p:cNvCxnSpPr>
            <p:nvPr/>
          </p:nvCxnSpPr>
          <p:spPr>
            <a:xfrm>
              <a:off x="4513185" y="3459415"/>
              <a:ext cx="50797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EDF046E1-E1B4-8671-3217-03DAB0626C44}"/>
                </a:ext>
              </a:extLst>
            </p:cNvPr>
            <p:cNvSpPr txBox="1"/>
            <p:nvPr/>
          </p:nvSpPr>
          <p:spPr>
            <a:xfrm>
              <a:off x="4941230" y="3258754"/>
              <a:ext cx="127534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>
                  <a:latin typeface="楷体" panose="02010609060101010101" pitchFamily="49" charset="-122"/>
                  <a:ea typeface="楷体" panose="02010609060101010101" pitchFamily="49" charset="-122"/>
                </a:rPr>
                <a:t>儿茶酚胺</a:t>
              </a:r>
            </a:p>
          </p:txBody>
        </p:sp>
        <p:cxnSp>
          <p:nvCxnSpPr>
            <p:cNvPr id="21" name="直接箭头连接符 20">
              <a:extLst>
                <a:ext uri="{FF2B5EF4-FFF2-40B4-BE49-F238E27FC236}">
                  <a16:creationId xmlns:a16="http://schemas.microsoft.com/office/drawing/2014/main" id="{BB97F17A-4552-30C3-EEAC-70A5BB07D7E6}"/>
                </a:ext>
              </a:extLst>
            </p:cNvPr>
            <p:cNvCxnSpPr>
              <a:cxnSpLocks/>
            </p:cNvCxnSpPr>
            <p:nvPr/>
          </p:nvCxnSpPr>
          <p:spPr>
            <a:xfrm>
              <a:off x="6075167" y="3484649"/>
              <a:ext cx="50797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D646D1EB-4960-8A52-3445-CE21F5B54DAF}"/>
                </a:ext>
              </a:extLst>
            </p:cNvPr>
            <p:cNvSpPr txBox="1"/>
            <p:nvPr/>
          </p:nvSpPr>
          <p:spPr>
            <a:xfrm>
              <a:off x="2481675" y="3059070"/>
              <a:ext cx="70192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>
                  <a:latin typeface="楷体" panose="02010609060101010101" pitchFamily="49" charset="-122"/>
                  <a:ea typeface="楷体" panose="02010609060101010101" pitchFamily="49" charset="-122"/>
                </a:rPr>
                <a:t>刺激</a:t>
              </a:r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FF716D1A-2381-B034-E7F2-99AE51C69087}"/>
                </a:ext>
              </a:extLst>
            </p:cNvPr>
            <p:cNvSpPr txBox="1"/>
            <p:nvPr/>
          </p:nvSpPr>
          <p:spPr>
            <a:xfrm>
              <a:off x="4470943" y="3046737"/>
              <a:ext cx="70192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>
                  <a:latin typeface="楷体" panose="02010609060101010101" pitchFamily="49" charset="-122"/>
                  <a:ea typeface="楷体" panose="02010609060101010101" pitchFamily="49" charset="-122"/>
                </a:rPr>
                <a:t>释放</a:t>
              </a:r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EE64AE45-DB21-3454-C395-19D0430DD549}"/>
                </a:ext>
              </a:extLst>
            </p:cNvPr>
            <p:cNvSpPr txBox="1"/>
            <p:nvPr/>
          </p:nvSpPr>
          <p:spPr>
            <a:xfrm>
              <a:off x="6031812" y="3069396"/>
              <a:ext cx="70192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>
                  <a:latin typeface="楷体" panose="02010609060101010101" pitchFamily="49" charset="-122"/>
                  <a:ea typeface="楷体" panose="02010609060101010101" pitchFamily="49" charset="-122"/>
                </a:rPr>
                <a:t>刺激</a:t>
              </a:r>
            </a:p>
          </p:txBody>
        </p:sp>
        <p:sp>
          <p:nvSpPr>
            <p:cNvPr id="26" name="左中括号 25">
              <a:extLst>
                <a:ext uri="{FF2B5EF4-FFF2-40B4-BE49-F238E27FC236}">
                  <a16:creationId xmlns:a16="http://schemas.microsoft.com/office/drawing/2014/main" id="{DE4961FE-72A2-4C77-BB52-6F9E403B3B94}"/>
                </a:ext>
              </a:extLst>
            </p:cNvPr>
            <p:cNvSpPr/>
            <p:nvPr/>
          </p:nvSpPr>
          <p:spPr>
            <a:xfrm>
              <a:off x="6618865" y="3071801"/>
              <a:ext cx="114868" cy="968539"/>
            </a:xfrm>
            <a:prstGeom prst="leftBracket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C31D9413-4648-3C8E-1F86-7CE74A918407}"/>
                </a:ext>
              </a:extLst>
            </p:cNvPr>
            <p:cNvSpPr txBox="1"/>
            <p:nvPr/>
          </p:nvSpPr>
          <p:spPr>
            <a:xfrm>
              <a:off x="6646311" y="3815155"/>
              <a:ext cx="31513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>
                  <a:solidFill>
                    <a:srgbClr val="FF0000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β</a:t>
              </a:r>
              <a:r>
                <a:rPr lang="zh-CN" altLang="en-US" sz="2000">
                  <a:solidFill>
                    <a:srgbClr val="FF0000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受体（动静脉短路开放）</a:t>
              </a:r>
            </a:p>
          </p:txBody>
        </p:sp>
        <p:sp>
          <p:nvSpPr>
            <p:cNvPr id="28" name="右中括号 27">
              <a:extLst>
                <a:ext uri="{FF2B5EF4-FFF2-40B4-BE49-F238E27FC236}">
                  <a16:creationId xmlns:a16="http://schemas.microsoft.com/office/drawing/2014/main" id="{6B4F2F54-B97E-1203-DCD1-87FDBC3B4861}"/>
                </a:ext>
              </a:extLst>
            </p:cNvPr>
            <p:cNvSpPr/>
            <p:nvPr/>
          </p:nvSpPr>
          <p:spPr>
            <a:xfrm>
              <a:off x="9815956" y="3046671"/>
              <a:ext cx="114868" cy="968539"/>
            </a:xfrm>
            <a:prstGeom prst="rightBracket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9" name="直接箭头连接符 28">
              <a:extLst>
                <a:ext uri="{FF2B5EF4-FFF2-40B4-BE49-F238E27FC236}">
                  <a16:creationId xmlns:a16="http://schemas.microsoft.com/office/drawing/2014/main" id="{B9590DB7-7A71-728F-BAF8-6804A38592D4}"/>
                </a:ext>
              </a:extLst>
            </p:cNvPr>
            <p:cNvCxnSpPr>
              <a:cxnSpLocks/>
            </p:cNvCxnSpPr>
            <p:nvPr/>
          </p:nvCxnSpPr>
          <p:spPr>
            <a:xfrm>
              <a:off x="10013183" y="3457016"/>
              <a:ext cx="50797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93ACF5BC-28EE-7B5A-5D3F-04C83BA9E8AD}"/>
                </a:ext>
              </a:extLst>
            </p:cNvPr>
            <p:cNvSpPr txBox="1"/>
            <p:nvPr/>
          </p:nvSpPr>
          <p:spPr>
            <a:xfrm>
              <a:off x="10528853" y="3130706"/>
              <a:ext cx="122519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>
                  <a:latin typeface="楷体" panose="02010609060101010101" pitchFamily="49" charset="-122"/>
                  <a:ea typeface="楷体" panose="02010609060101010101" pitchFamily="49" charset="-122"/>
                </a:rPr>
                <a:t>微循环血量减少</a:t>
              </a:r>
            </a:p>
          </p:txBody>
        </p: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94FC397F-8127-D090-A435-7588F3D3804D}"/>
                </a:ext>
              </a:extLst>
            </p:cNvPr>
            <p:cNvSpPr txBox="1"/>
            <p:nvPr/>
          </p:nvSpPr>
          <p:spPr>
            <a:xfrm>
              <a:off x="1111164" y="1703653"/>
              <a:ext cx="598458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>
                  <a:latin typeface="楷体" panose="02010609060101010101" pitchFamily="49" charset="-122"/>
                  <a:ea typeface="楷体" panose="02010609060101010101" pitchFamily="49" charset="-122"/>
                </a:rPr>
                <a:t>（</a:t>
              </a:r>
              <a:r>
                <a:rPr lang="en-US" altLang="zh-CN" sz="2000">
                  <a:latin typeface="楷体" panose="02010609060101010101" pitchFamily="49" charset="-122"/>
                  <a:ea typeface="楷体" panose="02010609060101010101" pitchFamily="49" charset="-122"/>
                </a:rPr>
                <a:t>2</a:t>
              </a:r>
              <a:r>
                <a:rPr lang="zh-CN" altLang="en-US" sz="2000">
                  <a:latin typeface="楷体" panose="02010609060101010101" pitchFamily="49" charset="-122"/>
                  <a:ea typeface="楷体" panose="02010609060101010101" pitchFamily="49" charset="-122"/>
                </a:rPr>
                <a:t>）过程：全身血管收缩</a:t>
              </a:r>
            </a:p>
          </p:txBody>
        </p:sp>
        <p:cxnSp>
          <p:nvCxnSpPr>
            <p:cNvPr id="35" name="直接箭头连接符 34">
              <a:extLst>
                <a:ext uri="{FF2B5EF4-FFF2-40B4-BE49-F238E27FC236}">
                  <a16:creationId xmlns:a16="http://schemas.microsoft.com/office/drawing/2014/main" id="{CA192982-6099-3736-5E5C-11A536BE20EE}"/>
                </a:ext>
              </a:extLst>
            </p:cNvPr>
            <p:cNvCxnSpPr>
              <a:cxnSpLocks/>
            </p:cNvCxnSpPr>
            <p:nvPr/>
          </p:nvCxnSpPr>
          <p:spPr>
            <a:xfrm>
              <a:off x="4181931" y="1914407"/>
              <a:ext cx="50797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A65F051F-18D5-624E-77BB-FC8871B77B6D}"/>
                </a:ext>
              </a:extLst>
            </p:cNvPr>
            <p:cNvSpPr txBox="1"/>
            <p:nvPr/>
          </p:nvSpPr>
          <p:spPr>
            <a:xfrm>
              <a:off x="4667976" y="1714452"/>
              <a:ext cx="203457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>
                  <a:latin typeface="楷体" panose="02010609060101010101" pitchFamily="49" charset="-122"/>
                  <a:ea typeface="楷体" panose="02010609060101010101" pitchFamily="49" charset="-122"/>
                </a:rPr>
                <a:t>毛细血管前阻力大于后阻力</a:t>
              </a:r>
            </a:p>
          </p:txBody>
        </p:sp>
        <p:cxnSp>
          <p:nvCxnSpPr>
            <p:cNvPr id="39" name="直接箭头连接符 38">
              <a:extLst>
                <a:ext uri="{FF2B5EF4-FFF2-40B4-BE49-F238E27FC236}">
                  <a16:creationId xmlns:a16="http://schemas.microsoft.com/office/drawing/2014/main" id="{124FD9A4-1BE3-D338-F419-09EE0E3FA3FC}"/>
                </a:ext>
              </a:extLst>
            </p:cNvPr>
            <p:cNvCxnSpPr>
              <a:cxnSpLocks/>
            </p:cNvCxnSpPr>
            <p:nvPr/>
          </p:nvCxnSpPr>
          <p:spPr>
            <a:xfrm>
              <a:off x="6538151" y="1919341"/>
              <a:ext cx="50797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9B9AEC67-BF88-5770-C27C-6C41AEA3ACA9}"/>
                </a:ext>
              </a:extLst>
            </p:cNvPr>
            <p:cNvSpPr txBox="1"/>
            <p:nvPr/>
          </p:nvSpPr>
          <p:spPr>
            <a:xfrm>
              <a:off x="7024195" y="1719386"/>
              <a:ext cx="187017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>
                  <a:latin typeface="楷体" panose="02010609060101010101" pitchFamily="49" charset="-122"/>
                  <a:ea typeface="楷体" panose="02010609060101010101" pitchFamily="49" charset="-122"/>
                </a:rPr>
                <a:t>大量血管关闭</a:t>
              </a:r>
            </a:p>
          </p:txBody>
        </p:sp>
        <p:cxnSp>
          <p:nvCxnSpPr>
            <p:cNvPr id="41" name="直接箭头连接符 40">
              <a:extLst>
                <a:ext uri="{FF2B5EF4-FFF2-40B4-BE49-F238E27FC236}">
                  <a16:creationId xmlns:a16="http://schemas.microsoft.com/office/drawing/2014/main" id="{725309C8-611D-9387-F823-BEA2B6E862F8}"/>
                </a:ext>
              </a:extLst>
            </p:cNvPr>
            <p:cNvCxnSpPr>
              <a:cxnSpLocks/>
            </p:cNvCxnSpPr>
            <p:nvPr/>
          </p:nvCxnSpPr>
          <p:spPr>
            <a:xfrm>
              <a:off x="8621909" y="1919341"/>
              <a:ext cx="50797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B6809675-93ED-4613-AF69-4FDFB9E72DE0}"/>
                </a:ext>
              </a:extLst>
            </p:cNvPr>
            <p:cNvSpPr txBox="1"/>
            <p:nvPr/>
          </p:nvSpPr>
          <p:spPr>
            <a:xfrm>
              <a:off x="9107953" y="1719386"/>
              <a:ext cx="264609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>
                  <a:latin typeface="楷体" panose="02010609060101010101" pitchFamily="49" charset="-122"/>
                  <a:ea typeface="楷体" panose="02010609060101010101" pitchFamily="49" charset="-122"/>
                </a:rPr>
                <a:t>直捷和动静脉通路打开</a:t>
              </a:r>
              <a:endParaRPr lang="en-US" altLang="zh-CN" sz="2000">
                <a:latin typeface="楷体" panose="02010609060101010101" pitchFamily="49" charset="-122"/>
                <a:ea typeface="楷体" panose="02010609060101010101" pitchFamily="49" charset="-122"/>
              </a:endParaRPr>
            </a:p>
            <a:p>
              <a:r>
                <a:rPr lang="zh-CN" altLang="en-US" sz="2000">
                  <a:latin typeface="楷体" panose="02010609060101010101" pitchFamily="49" charset="-122"/>
                  <a:ea typeface="楷体" panose="02010609060101010101" pitchFamily="49" charset="-122"/>
                </a:rPr>
                <a:t>迂回通路大部分失效</a:t>
              </a:r>
            </a:p>
          </p:txBody>
        </p: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35EDFC7A-2AC8-05BE-6CC2-0E750A80FA5C}"/>
                </a:ext>
              </a:extLst>
            </p:cNvPr>
            <p:cNvSpPr txBox="1"/>
            <p:nvPr/>
          </p:nvSpPr>
          <p:spPr>
            <a:xfrm>
              <a:off x="1134693" y="2496462"/>
              <a:ext cx="609447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1800">
                  <a:latin typeface="楷体" panose="02010609060101010101" pitchFamily="49" charset="-122"/>
                  <a:ea typeface="楷体" panose="02010609060101010101" pitchFamily="49" charset="-122"/>
                </a:rPr>
                <a:t>（</a:t>
              </a:r>
              <a:r>
                <a:rPr lang="en-US" altLang="zh-CN" sz="1800">
                  <a:latin typeface="楷体" panose="02010609060101010101" pitchFamily="49" charset="-122"/>
                  <a:ea typeface="楷体" panose="02010609060101010101" pitchFamily="49" charset="-122"/>
                </a:rPr>
                <a:t>3</a:t>
              </a:r>
              <a:r>
                <a:rPr lang="zh-CN" altLang="en-US" sz="1800">
                  <a:latin typeface="楷体" panose="02010609060101010101" pitchFamily="49" charset="-122"/>
                  <a:ea typeface="楷体" panose="02010609060101010101" pitchFamily="49" charset="-122"/>
                </a:rPr>
                <a:t>）机制：</a:t>
              </a:r>
              <a:endParaRPr lang="zh-CN" altLang="en-US"/>
            </a:p>
          </p:txBody>
        </p:sp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DA2B9302-8171-C9EA-BEBD-BAE011261F90}"/>
                </a:ext>
              </a:extLst>
            </p:cNvPr>
            <p:cNvSpPr txBox="1"/>
            <p:nvPr/>
          </p:nvSpPr>
          <p:spPr>
            <a:xfrm>
              <a:off x="6699166" y="2821569"/>
              <a:ext cx="31513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>
                  <a:solidFill>
                    <a:srgbClr val="FF0000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α</a:t>
              </a:r>
              <a:r>
                <a:rPr lang="zh-CN" altLang="en-US" sz="2000">
                  <a:solidFill>
                    <a:srgbClr val="FF0000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受体（血管，皮肤痉挛）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976190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示&#10;&#10;AI 生成的内容可能不正确。">
            <a:extLst>
              <a:ext uri="{FF2B5EF4-FFF2-40B4-BE49-F238E27FC236}">
                <a16:creationId xmlns:a16="http://schemas.microsoft.com/office/drawing/2014/main" id="{346A5248-ADC6-BCE7-5D5D-E8A8080DA0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9928" y="-11148"/>
            <a:ext cx="9410700" cy="650557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5AA03B33-39D9-3B69-9FE2-A4495351956C}"/>
              </a:ext>
            </a:extLst>
          </p:cNvPr>
          <p:cNvSpPr txBox="1"/>
          <p:nvPr/>
        </p:nvSpPr>
        <p:spPr>
          <a:xfrm>
            <a:off x="8020736" y="363573"/>
            <a:ext cx="387304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/>
              <a:t>https://www.bilibili.com/video/BV1b541187vW/?spm_id_from=333.337.search-card.all.click&amp;vd_source=f674f3a0bbcab2c1aaea659877a397dc</a:t>
            </a:r>
          </a:p>
        </p:txBody>
      </p:sp>
    </p:spTree>
    <p:extLst>
      <p:ext uri="{BB962C8B-B14F-4D97-AF65-F5344CB8AC3E}">
        <p14:creationId xmlns:p14="http://schemas.microsoft.com/office/powerpoint/2010/main" val="42779418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F36C6B-D51E-7A0A-C49A-566AC8B8C7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猫的脸&#10;&#10;AI 生成的内容可能不正确。">
            <a:extLst>
              <a:ext uri="{FF2B5EF4-FFF2-40B4-BE49-F238E27FC236}">
                <a16:creationId xmlns:a16="http://schemas.microsoft.com/office/drawing/2014/main" id="{1CD1A7B8-B069-99C8-D51C-29E72C5897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678" y="587141"/>
            <a:ext cx="4262789" cy="568371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9A9B9E5-C2D7-B6EE-C485-9F18D7A181B6}"/>
              </a:ext>
            </a:extLst>
          </p:cNvPr>
          <p:cNvSpPr txBox="1"/>
          <p:nvPr/>
        </p:nvSpPr>
        <p:spPr>
          <a:xfrm>
            <a:off x="5106202" y="3890606"/>
            <a:ext cx="609760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>
                <a:solidFill>
                  <a:srgbClr val="000000"/>
                </a:solidFill>
                <a:effectLst/>
                <a:latin typeface="PingFangSC-Regular"/>
              </a:rPr>
              <a:t>瞬膜，又称第三眼睑，是位于犬、猫眼内眦薄膜状组织 瞬膜保护角膜，同时其内的腺体还有分泌泪液的功能。瞬膜腺分泌提供了占眼球表面泪液层</a:t>
            </a:r>
            <a:r>
              <a:rPr lang="en-US" altLang="zh-CN" b="0" i="0">
                <a:solidFill>
                  <a:srgbClr val="000000"/>
                </a:solidFill>
                <a:effectLst/>
                <a:latin typeface="PingFangSC-Regular"/>
              </a:rPr>
              <a:t>35%</a:t>
            </a:r>
            <a:r>
              <a:rPr lang="zh-CN" altLang="en-US" b="0" i="0">
                <a:solidFill>
                  <a:srgbClr val="000000"/>
                </a:solidFill>
                <a:effectLst/>
                <a:latin typeface="PingFangSC-Regular"/>
              </a:rPr>
              <a:t>的泪液，如果不做治疗或者做传统的切除术，患病动物后续发生干性角膜结膜炎（</a:t>
            </a:r>
            <a:r>
              <a:rPr lang="en-US" altLang="zh-CN" b="0" i="0">
                <a:solidFill>
                  <a:srgbClr val="000000"/>
                </a:solidFill>
                <a:effectLst/>
                <a:latin typeface="PingFangSC-Regular"/>
              </a:rPr>
              <a:t>KCS</a:t>
            </a:r>
            <a:r>
              <a:rPr lang="zh-CN" altLang="en-US" b="0" i="0">
                <a:solidFill>
                  <a:srgbClr val="000000"/>
                </a:solidFill>
                <a:effectLst/>
                <a:latin typeface="PingFangSC-Regular"/>
              </a:rPr>
              <a:t>）的概率会增高。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09717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EA46BE11-D469-B211-A545-F0D331C7B5C7}"/>
              </a:ext>
            </a:extLst>
          </p:cNvPr>
          <p:cNvSpPr txBox="1"/>
          <p:nvPr/>
        </p:nvSpPr>
        <p:spPr>
          <a:xfrm>
            <a:off x="3047238" y="3105835"/>
            <a:ext cx="609447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i="0">
                <a:solidFill>
                  <a:srgbClr val="1F1F1F"/>
                </a:solidFill>
                <a:effectLst/>
                <a:latin typeface="Arial" panose="020B0604020202020204" pitchFamily="34" charset="0"/>
              </a:rPr>
              <a:t>青光眼手术怎么做的</a:t>
            </a:r>
          </a:p>
          <a:p>
            <a:r>
              <a:rPr lang="zh-CN" altLang="en-US"/>
              <a:t>https://m.baidu.com/bh/m/detail/sv_12498175060708947955</a:t>
            </a:r>
          </a:p>
        </p:txBody>
      </p:sp>
    </p:spTree>
    <p:extLst>
      <p:ext uri="{BB962C8B-B14F-4D97-AF65-F5344CB8AC3E}">
        <p14:creationId xmlns:p14="http://schemas.microsoft.com/office/powerpoint/2010/main" val="11722853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A26A6F-7E73-5EB0-D366-2BAC3C4F03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89E7662E-D8F6-A692-288E-0CBE2CC8A7EA}"/>
              </a:ext>
            </a:extLst>
          </p:cNvPr>
          <p:cNvSpPr txBox="1"/>
          <p:nvPr/>
        </p:nvSpPr>
        <p:spPr>
          <a:xfrm>
            <a:off x="2452878" y="1668887"/>
            <a:ext cx="6094476" cy="4038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2550"/>
              </a:lnSpc>
            </a:pPr>
            <a:r>
              <a:rPr lang="zh-CN" altLang="en-US" b="0" i="0">
                <a:effectLst/>
                <a:latin typeface="PingFang SC"/>
              </a:rPr>
              <a:t>完整版泪道探通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8D950CA-03E8-FCFA-5F9B-078B8B9C3322}"/>
              </a:ext>
            </a:extLst>
          </p:cNvPr>
          <p:cNvSpPr txBox="1"/>
          <p:nvPr/>
        </p:nvSpPr>
        <p:spPr>
          <a:xfrm>
            <a:off x="3047238" y="2967335"/>
            <a:ext cx="609447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/>
              <a:t>https://www.bilibili.com/video/BV1zT4y1p7Jb?spm_id_from=333.788.recommend_more_video.0&amp;vd_source=f674f3a0bbcab2c1aaea659877a397dc</a:t>
            </a:r>
          </a:p>
        </p:txBody>
      </p:sp>
    </p:spTree>
    <p:extLst>
      <p:ext uri="{BB962C8B-B14F-4D97-AF65-F5344CB8AC3E}">
        <p14:creationId xmlns:p14="http://schemas.microsoft.com/office/powerpoint/2010/main" val="36943504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819D03-2B53-DA49-E924-104ED7FD80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7D40955A-0FCA-5A57-E47B-3B68E2486159}"/>
              </a:ext>
            </a:extLst>
          </p:cNvPr>
          <p:cNvGrpSpPr/>
          <p:nvPr/>
        </p:nvGrpSpPr>
        <p:grpSpPr>
          <a:xfrm>
            <a:off x="1318437" y="1509822"/>
            <a:ext cx="9002233" cy="3372035"/>
            <a:chOff x="1318437" y="1509822"/>
            <a:chExt cx="9002233" cy="3372035"/>
          </a:xfrm>
        </p:grpSpPr>
        <p:pic>
          <p:nvPicPr>
            <p:cNvPr id="2" name="Picture 2" descr="皮肤结构">
              <a:extLst>
                <a:ext uri="{FF2B5EF4-FFF2-40B4-BE49-F238E27FC236}">
                  <a16:creationId xmlns:a16="http://schemas.microsoft.com/office/drawing/2014/main" id="{7EEF5FA3-F567-E517-0A87-126CF23A22B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55" r="1"/>
            <a:stretch/>
          </p:blipFill>
          <p:spPr bwMode="auto">
            <a:xfrm>
              <a:off x="1318437" y="1509822"/>
              <a:ext cx="4452109" cy="33720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A5829F97-9906-CC89-C917-8C13998DAB2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311" r="3493" b="4968"/>
            <a:stretch/>
          </p:blipFill>
          <p:spPr bwMode="auto">
            <a:xfrm>
              <a:off x="5649434" y="1796171"/>
              <a:ext cx="4671236" cy="30856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0650063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1740B385-7246-4A73-39F1-7B3F9DFCD18C}"/>
              </a:ext>
            </a:extLst>
          </p:cNvPr>
          <p:cNvGrpSpPr/>
          <p:nvPr/>
        </p:nvGrpSpPr>
        <p:grpSpPr>
          <a:xfrm>
            <a:off x="1545927" y="1323415"/>
            <a:ext cx="5007831" cy="3313218"/>
            <a:chOff x="1545927" y="1323415"/>
            <a:chExt cx="5007831" cy="3313218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7E2BA6AC-DDCB-486A-52CD-5F8F5934A59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91" r="6999"/>
            <a:stretch>
              <a:fillRect/>
            </a:stretch>
          </p:blipFill>
          <p:spPr bwMode="auto">
            <a:xfrm>
              <a:off x="1617856" y="1323415"/>
              <a:ext cx="4848728" cy="32374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Rectangle 13">
              <a:extLst>
                <a:ext uri="{FF2B5EF4-FFF2-40B4-BE49-F238E27FC236}">
                  <a16:creationId xmlns:a16="http://schemas.microsoft.com/office/drawing/2014/main" id="{B757AE32-BEFC-8C8B-F330-5DF612EA93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45927" y="4179433"/>
              <a:ext cx="5007831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>
              <a:lvl1pPr algn="ctr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2400" b="1">
                  <a:solidFill>
                    <a:srgbClr val="0000FF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1. </a:t>
              </a:r>
              <a:r>
                <a:rPr lang="zh-CN" altLang="en-US" sz="2400" b="1">
                  <a:solidFill>
                    <a:srgbClr val="0000FF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创围 </a:t>
              </a:r>
              <a:r>
                <a:rPr lang="en-US" altLang="zh-CN" sz="2400" b="1">
                  <a:solidFill>
                    <a:srgbClr val="0000FF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2. </a:t>
              </a:r>
              <a:r>
                <a:rPr lang="zh-CN" altLang="en-US" sz="2400" b="1">
                  <a:solidFill>
                    <a:srgbClr val="0000FF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创缘 </a:t>
              </a:r>
              <a:r>
                <a:rPr lang="en-US" altLang="zh-CN" sz="2400" b="1">
                  <a:solidFill>
                    <a:srgbClr val="0000FF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3. </a:t>
              </a:r>
              <a:r>
                <a:rPr lang="zh-CN" altLang="en-US" sz="2400" b="1">
                  <a:solidFill>
                    <a:srgbClr val="0000FF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创面 </a:t>
              </a:r>
              <a:r>
                <a:rPr lang="en-US" altLang="zh-CN" sz="2400" b="1">
                  <a:solidFill>
                    <a:srgbClr val="0000FF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4. </a:t>
              </a:r>
              <a:r>
                <a:rPr lang="zh-CN" altLang="en-US" sz="2400" b="1">
                  <a:solidFill>
                    <a:srgbClr val="0000FF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创底 </a:t>
              </a:r>
              <a:r>
                <a:rPr lang="en-US" altLang="zh-CN" sz="2400" b="1">
                  <a:solidFill>
                    <a:srgbClr val="0000FF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5. </a:t>
              </a:r>
              <a:r>
                <a:rPr lang="zh-CN" altLang="en-US" sz="2400" b="1">
                  <a:solidFill>
                    <a:srgbClr val="0000FF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创腔</a:t>
              </a:r>
              <a:r>
                <a:rPr lang="zh-CN" altLang="en-US" sz="2400">
                  <a:solidFill>
                    <a:srgbClr val="0000FF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368364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27D1BA-A66A-E917-70D4-FAFE5EEE50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1633AE15-F66D-D10E-BD21-C1061561EB66}"/>
              </a:ext>
            </a:extLst>
          </p:cNvPr>
          <p:cNvGrpSpPr/>
          <p:nvPr/>
        </p:nvGrpSpPr>
        <p:grpSpPr>
          <a:xfrm>
            <a:off x="0" y="857250"/>
            <a:ext cx="12192000" cy="5143500"/>
            <a:chOff x="0" y="857250"/>
            <a:chExt cx="12192000" cy="5143500"/>
          </a:xfrm>
        </p:grpSpPr>
        <p:pic>
          <p:nvPicPr>
            <p:cNvPr id="5" name="图片 4" descr="湖边的雪山&#10;&#10;AI 生成的内容可能不正确。">
              <a:extLst>
                <a:ext uri="{FF2B5EF4-FFF2-40B4-BE49-F238E27FC236}">
                  <a16:creationId xmlns:a16="http://schemas.microsoft.com/office/drawing/2014/main" id="{0D7023F4-87EB-A3B1-5EC8-2DF5E164CD2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57250"/>
              <a:ext cx="12192000" cy="5143500"/>
            </a:xfrm>
            <a:prstGeom prst="rect">
              <a:avLst/>
            </a:prstGeom>
          </p:spPr>
        </p:pic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35BC93D1-23FA-E8D2-FF08-E59EC015C34B}"/>
                </a:ext>
              </a:extLst>
            </p:cNvPr>
            <p:cNvSpPr txBox="1"/>
            <p:nvPr/>
          </p:nvSpPr>
          <p:spPr>
            <a:xfrm>
              <a:off x="2291634" y="1822223"/>
              <a:ext cx="800219" cy="1938992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zh-CN" altLang="en-US" sz="4000" b="1">
                  <a:latin typeface="楷体" panose="02010609060101010101" pitchFamily="49" charset="-122"/>
                  <a:ea typeface="楷体" panose="02010609060101010101" pitchFamily="49" charset="-122"/>
                </a:rPr>
                <a:t>第一章</a:t>
              </a: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16257111-75A5-3C9F-A302-9BC52A1E867D}"/>
                </a:ext>
              </a:extLst>
            </p:cNvPr>
            <p:cNvSpPr txBox="1"/>
            <p:nvPr/>
          </p:nvSpPr>
          <p:spPr>
            <a:xfrm>
              <a:off x="2973445" y="2187796"/>
              <a:ext cx="7091379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000" b="1">
                  <a:latin typeface="楷体" panose="02010609060101010101" pitchFamily="49" charset="-122"/>
                  <a:ea typeface="楷体" panose="02010609060101010101" pitchFamily="49" charset="-122"/>
                </a:rPr>
                <a:t>第二节 软组织非开放性创损伤</a:t>
              </a:r>
              <a:endParaRPr lang="en-US" altLang="zh-CN" sz="4000" b="1">
                <a:latin typeface="楷体" panose="02010609060101010101" pitchFamily="49" charset="-122"/>
                <a:ea typeface="楷体" panose="02010609060101010101" pitchFamily="49" charset="-122"/>
              </a:endParaRPr>
            </a:p>
            <a:p>
              <a:r>
                <a:rPr lang="en-US" altLang="zh-CN" sz="4000" b="1">
                  <a:latin typeface="楷体" panose="02010609060101010101" pitchFamily="49" charset="-122"/>
                  <a:ea typeface="楷体" panose="02010609060101010101" pitchFamily="49" charset="-122"/>
                </a:rPr>
                <a:t>       </a:t>
              </a:r>
              <a:r>
                <a:rPr lang="zh-CN" altLang="en-US" sz="4000" b="1">
                  <a:latin typeface="楷体" panose="02010609060101010101" pitchFamily="49" charset="-122"/>
                  <a:ea typeface="楷体" panose="02010609060101010101" pitchFamily="49" charset="-122"/>
                </a:rPr>
                <a:t>挫伤、血肿、淋巴外渗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413019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65E6F3-FB81-C29A-D9DA-D3660FCA5B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组合 22">
            <a:extLst>
              <a:ext uri="{FF2B5EF4-FFF2-40B4-BE49-F238E27FC236}">
                <a16:creationId xmlns:a16="http://schemas.microsoft.com/office/drawing/2014/main" id="{752E0094-EEAD-904E-0592-94F2E92EB32D}"/>
              </a:ext>
            </a:extLst>
          </p:cNvPr>
          <p:cNvGrpSpPr/>
          <p:nvPr/>
        </p:nvGrpSpPr>
        <p:grpSpPr>
          <a:xfrm>
            <a:off x="1846893" y="1607009"/>
            <a:ext cx="8331014" cy="2108240"/>
            <a:chOff x="1846893" y="1607009"/>
            <a:chExt cx="8331014" cy="2108240"/>
          </a:xfrm>
        </p:grpSpPr>
        <p:pic>
          <p:nvPicPr>
            <p:cNvPr id="22" name="图片 21">
              <a:extLst>
                <a:ext uri="{FF2B5EF4-FFF2-40B4-BE49-F238E27FC236}">
                  <a16:creationId xmlns:a16="http://schemas.microsoft.com/office/drawing/2014/main" id="{A1E44F83-C4CB-250C-FABB-2A19BB2824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28759" y="1703811"/>
              <a:ext cx="7849147" cy="2000862"/>
            </a:xfrm>
            <a:prstGeom prst="rect">
              <a:avLst/>
            </a:prstGeom>
          </p:spPr>
        </p:pic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300D2EC6-866B-7F3C-DEEA-0081CCF44127}"/>
                </a:ext>
              </a:extLst>
            </p:cNvPr>
            <p:cNvGrpSpPr/>
            <p:nvPr/>
          </p:nvGrpSpPr>
          <p:grpSpPr>
            <a:xfrm>
              <a:off x="1846893" y="1607009"/>
              <a:ext cx="8331014" cy="2108240"/>
              <a:chOff x="1846893" y="1607009"/>
              <a:chExt cx="8331014" cy="2108240"/>
            </a:xfrm>
          </p:grpSpPr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7BB2AAD4-510E-836D-900E-27C5C7A7ED52}"/>
                  </a:ext>
                </a:extLst>
              </p:cNvPr>
              <p:cNvSpPr txBox="1"/>
              <p:nvPr/>
            </p:nvSpPr>
            <p:spPr>
              <a:xfrm>
                <a:off x="1846893" y="2339967"/>
                <a:ext cx="233917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800">
                    <a:latin typeface="楷体" panose="02010609060101010101" pitchFamily="49" charset="-122"/>
                    <a:ea typeface="楷体" panose="02010609060101010101" pitchFamily="49" charset="-122"/>
                  </a:rPr>
                  <a:t>钝性外力</a:t>
                </a:r>
              </a:p>
            </p:txBody>
          </p:sp>
          <p:cxnSp>
            <p:nvCxnSpPr>
              <p:cNvPr id="6" name="直接箭头连接符 5">
                <a:extLst>
                  <a:ext uri="{FF2B5EF4-FFF2-40B4-BE49-F238E27FC236}">
                    <a16:creationId xmlns:a16="http://schemas.microsoft.com/office/drawing/2014/main" id="{ADD4BDAF-AB21-2E37-A692-2B608BC1C50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27316" y="2644524"/>
                <a:ext cx="763096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A7783F0A-9B95-AAB7-5C8F-B5FB1145F4D5}"/>
                  </a:ext>
                </a:extLst>
              </p:cNvPr>
              <p:cNvSpPr txBox="1"/>
              <p:nvPr/>
            </p:nvSpPr>
            <p:spPr>
              <a:xfrm>
                <a:off x="4777028" y="2390943"/>
                <a:ext cx="232108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800">
                    <a:latin typeface="楷体" panose="02010609060101010101" pitchFamily="49" charset="-122"/>
                    <a:ea typeface="楷体" panose="02010609060101010101" pitchFamily="49" charset="-122"/>
                  </a:rPr>
                  <a:t>机体组织器官</a:t>
                </a:r>
              </a:p>
            </p:txBody>
          </p:sp>
          <p:cxnSp>
            <p:nvCxnSpPr>
              <p:cNvPr id="9" name="直接箭头连接符 8">
                <a:extLst>
                  <a:ext uri="{FF2B5EF4-FFF2-40B4-BE49-F238E27FC236}">
                    <a16:creationId xmlns:a16="http://schemas.microsoft.com/office/drawing/2014/main" id="{F097761E-735F-4D40-4014-D35539DD313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07112" y="2648598"/>
                <a:ext cx="763096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05024B33-DD5E-CFF4-A829-84B1A483BDFD}"/>
                  </a:ext>
                </a:extLst>
              </p:cNvPr>
              <p:cNvSpPr txBox="1"/>
              <p:nvPr/>
            </p:nvSpPr>
            <p:spPr>
              <a:xfrm>
                <a:off x="7856824" y="2336916"/>
                <a:ext cx="232108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800">
                    <a:latin typeface="楷体" panose="02010609060101010101" pitchFamily="49" charset="-122"/>
                    <a:ea typeface="楷体" panose="02010609060101010101" pitchFamily="49" charset="-122"/>
                  </a:rPr>
                  <a:t>非开放性</a:t>
                </a:r>
              </a:p>
            </p:txBody>
          </p:sp>
          <p:sp>
            <p:nvSpPr>
              <p:cNvPr id="11" name="弧形 10">
                <a:extLst>
                  <a:ext uri="{FF2B5EF4-FFF2-40B4-BE49-F238E27FC236}">
                    <a16:creationId xmlns:a16="http://schemas.microsoft.com/office/drawing/2014/main" id="{F32470A7-2DC4-D77E-DAE0-BE70F32AA829}"/>
                  </a:ext>
                </a:extLst>
              </p:cNvPr>
              <p:cNvSpPr/>
              <p:nvPr/>
            </p:nvSpPr>
            <p:spPr>
              <a:xfrm>
                <a:off x="3237131" y="1986917"/>
                <a:ext cx="2321083" cy="523220"/>
              </a:xfrm>
              <a:prstGeom prst="arc">
                <a:avLst>
                  <a:gd name="adj1" fmla="val 10831807"/>
                  <a:gd name="adj2" fmla="val 21389314"/>
                </a:avLst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弧形 11">
                <a:extLst>
                  <a:ext uri="{FF2B5EF4-FFF2-40B4-BE49-F238E27FC236}">
                    <a16:creationId xmlns:a16="http://schemas.microsoft.com/office/drawing/2014/main" id="{E4D5E110-BC97-1C8F-BBE5-E056AAD0C4B8}"/>
                  </a:ext>
                </a:extLst>
              </p:cNvPr>
              <p:cNvSpPr/>
              <p:nvPr/>
            </p:nvSpPr>
            <p:spPr>
              <a:xfrm>
                <a:off x="6466585" y="1986917"/>
                <a:ext cx="2321083" cy="523220"/>
              </a:xfrm>
              <a:prstGeom prst="arc">
                <a:avLst>
                  <a:gd name="adj1" fmla="val 10831807"/>
                  <a:gd name="adj2" fmla="val 21389314"/>
                </a:avLst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弧形 12">
                <a:extLst>
                  <a:ext uri="{FF2B5EF4-FFF2-40B4-BE49-F238E27FC236}">
                    <a16:creationId xmlns:a16="http://schemas.microsoft.com/office/drawing/2014/main" id="{5A6D498D-763E-2E8E-25C1-165E41C21D82}"/>
                  </a:ext>
                </a:extLst>
              </p:cNvPr>
              <p:cNvSpPr/>
              <p:nvPr/>
            </p:nvSpPr>
            <p:spPr>
              <a:xfrm rot="10800000">
                <a:off x="3237131" y="2866001"/>
                <a:ext cx="2321083" cy="523220"/>
              </a:xfrm>
              <a:prstGeom prst="arc">
                <a:avLst>
                  <a:gd name="adj1" fmla="val 10831807"/>
                  <a:gd name="adj2" fmla="val 21389314"/>
                </a:avLst>
              </a:prstGeom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弧形 13">
                <a:extLst>
                  <a:ext uri="{FF2B5EF4-FFF2-40B4-BE49-F238E27FC236}">
                    <a16:creationId xmlns:a16="http://schemas.microsoft.com/office/drawing/2014/main" id="{B3A7B0D3-7A11-294E-42E8-D280B5F6908A}"/>
                  </a:ext>
                </a:extLst>
              </p:cNvPr>
              <p:cNvSpPr/>
              <p:nvPr/>
            </p:nvSpPr>
            <p:spPr>
              <a:xfrm rot="10800000">
                <a:off x="6466585" y="2866001"/>
                <a:ext cx="2321083" cy="523220"/>
              </a:xfrm>
              <a:prstGeom prst="arc">
                <a:avLst>
                  <a:gd name="adj1" fmla="val 10831807"/>
                  <a:gd name="adj2" fmla="val 21389314"/>
                </a:avLst>
              </a:prstGeom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565884D9-A06F-2892-ED7F-9CD061056762}"/>
                  </a:ext>
                </a:extLst>
              </p:cNvPr>
              <p:cNvSpPr txBox="1"/>
              <p:nvPr/>
            </p:nvSpPr>
            <p:spPr>
              <a:xfrm>
                <a:off x="4106578" y="1617585"/>
                <a:ext cx="58383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sz="1800">
                    <a:latin typeface="楷体" panose="02010609060101010101" pitchFamily="49" charset="-122"/>
                    <a:ea typeface="楷体" panose="02010609060101010101" pitchFamily="49" charset="-122"/>
                  </a:rPr>
                  <a:t>因</a:t>
                </a:r>
              </a:p>
            </p:txBody>
          </p:sp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D38265B5-B25E-F61E-7C1C-F4D3707249D0}"/>
                  </a:ext>
                </a:extLst>
              </p:cNvPr>
              <p:cNvSpPr txBox="1"/>
              <p:nvPr/>
            </p:nvSpPr>
            <p:spPr>
              <a:xfrm>
                <a:off x="7564907" y="1607009"/>
                <a:ext cx="58383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sz="1800">
                    <a:latin typeface="楷体" panose="02010609060101010101" pitchFamily="49" charset="-122"/>
                    <a:ea typeface="楷体" panose="02010609060101010101" pitchFamily="49" charset="-122"/>
                  </a:rPr>
                  <a:t>果</a:t>
                </a:r>
              </a:p>
            </p:txBody>
          </p:sp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98C93C8C-FEDC-F788-3133-7EA0AE0D9B85}"/>
                  </a:ext>
                </a:extLst>
              </p:cNvPr>
              <p:cNvSpPr txBox="1"/>
              <p:nvPr/>
            </p:nvSpPr>
            <p:spPr>
              <a:xfrm>
                <a:off x="4106578" y="3345917"/>
                <a:ext cx="58383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sz="1800">
                    <a:latin typeface="楷体" panose="02010609060101010101" pitchFamily="49" charset="-122"/>
                    <a:ea typeface="楷体" panose="02010609060101010101" pitchFamily="49" charset="-122"/>
                  </a:rPr>
                  <a:t>挫</a:t>
                </a:r>
              </a:p>
            </p:txBody>
          </p:sp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1B614D78-846B-F70C-96CB-BAA041289EFE}"/>
                  </a:ext>
                </a:extLst>
              </p:cNvPr>
              <p:cNvSpPr txBox="1"/>
              <p:nvPr/>
            </p:nvSpPr>
            <p:spPr>
              <a:xfrm>
                <a:off x="7564907" y="3335341"/>
                <a:ext cx="58383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sz="1800">
                    <a:latin typeface="楷体" panose="02010609060101010101" pitchFamily="49" charset="-122"/>
                    <a:ea typeface="楷体" panose="02010609060101010101" pitchFamily="49" charset="-122"/>
                  </a:rPr>
                  <a:t>伤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441669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9D2358-FD9A-4B53-9F88-9EC0A6A59E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236DCB3B-6DE3-B855-6512-9968AED5241D}"/>
              </a:ext>
            </a:extLst>
          </p:cNvPr>
          <p:cNvGrpSpPr/>
          <p:nvPr/>
        </p:nvGrpSpPr>
        <p:grpSpPr>
          <a:xfrm>
            <a:off x="1498225" y="1992909"/>
            <a:ext cx="8479694" cy="3647493"/>
            <a:chOff x="1498225" y="1992909"/>
            <a:chExt cx="8479694" cy="3647493"/>
          </a:xfrm>
        </p:grpSpPr>
        <p:pic>
          <p:nvPicPr>
            <p:cNvPr id="3" name="图片 2" descr="人的脚&#10;&#10;AI 生成的内容可能不正确。">
              <a:extLst>
                <a:ext uri="{FF2B5EF4-FFF2-40B4-BE49-F238E27FC236}">
                  <a16:creationId xmlns:a16="http://schemas.microsoft.com/office/drawing/2014/main" id="{29433199-72B8-96C2-78CE-FEA7D5D7965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927" t="638" r="29263" b="14450"/>
            <a:stretch/>
          </p:blipFill>
          <p:spPr>
            <a:xfrm>
              <a:off x="5621155" y="1992909"/>
              <a:ext cx="4356764" cy="3647493"/>
            </a:xfrm>
            <a:prstGeom prst="rect">
              <a:avLst/>
            </a:prstGeom>
          </p:spPr>
        </p:pic>
        <p:pic>
          <p:nvPicPr>
            <p:cNvPr id="5" name="图片 4" descr="手拿着刀&#10;&#10;AI 生成的内容可能不正确。">
              <a:extLst>
                <a:ext uri="{FF2B5EF4-FFF2-40B4-BE49-F238E27FC236}">
                  <a16:creationId xmlns:a16="http://schemas.microsoft.com/office/drawing/2014/main" id="{E8E00CC7-254E-99AA-4E92-58E97382A3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702" t="16560" r="20876" b="14527"/>
            <a:stretch/>
          </p:blipFill>
          <p:spPr>
            <a:xfrm>
              <a:off x="1498225" y="1992909"/>
              <a:ext cx="4122930" cy="36474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575646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0E01BB-CCBC-C8EC-E2F7-6851BA2E6D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组合 22">
            <a:extLst>
              <a:ext uri="{FF2B5EF4-FFF2-40B4-BE49-F238E27FC236}">
                <a16:creationId xmlns:a16="http://schemas.microsoft.com/office/drawing/2014/main" id="{4F58E44A-0E64-A8D0-AEFD-348A966386EB}"/>
              </a:ext>
            </a:extLst>
          </p:cNvPr>
          <p:cNvGrpSpPr/>
          <p:nvPr/>
        </p:nvGrpSpPr>
        <p:grpSpPr>
          <a:xfrm>
            <a:off x="2328759" y="1607009"/>
            <a:ext cx="7849148" cy="2108240"/>
            <a:chOff x="2328759" y="1607009"/>
            <a:chExt cx="7849148" cy="2108240"/>
          </a:xfrm>
        </p:grpSpPr>
        <p:pic>
          <p:nvPicPr>
            <p:cNvPr id="22" name="图片 21">
              <a:extLst>
                <a:ext uri="{FF2B5EF4-FFF2-40B4-BE49-F238E27FC236}">
                  <a16:creationId xmlns:a16="http://schemas.microsoft.com/office/drawing/2014/main" id="{A5E9B95A-9214-2FFC-F72C-02164D1457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28759" y="1703811"/>
              <a:ext cx="7849147" cy="2000862"/>
            </a:xfrm>
            <a:prstGeom prst="rect">
              <a:avLst/>
            </a:prstGeom>
          </p:spPr>
        </p:pic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E78555EF-CD8D-91EF-A8EF-A562C063095B}"/>
                </a:ext>
              </a:extLst>
            </p:cNvPr>
            <p:cNvGrpSpPr/>
            <p:nvPr/>
          </p:nvGrpSpPr>
          <p:grpSpPr>
            <a:xfrm>
              <a:off x="2697480" y="1607009"/>
              <a:ext cx="7480427" cy="2108240"/>
              <a:chOff x="2697480" y="1607009"/>
              <a:chExt cx="7480427" cy="2108240"/>
            </a:xfrm>
          </p:grpSpPr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DAB8B62F-7818-3A4F-78D9-01D93941E208}"/>
                  </a:ext>
                </a:extLst>
              </p:cNvPr>
              <p:cNvSpPr txBox="1"/>
              <p:nvPr/>
            </p:nvSpPr>
            <p:spPr>
              <a:xfrm>
                <a:off x="2697480" y="2339967"/>
                <a:ext cx="95097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800">
                    <a:latin typeface="楷体" panose="02010609060101010101" pitchFamily="49" charset="-122"/>
                    <a:ea typeface="楷体" panose="02010609060101010101" pitchFamily="49" charset="-122"/>
                  </a:rPr>
                  <a:t>外力</a:t>
                </a:r>
              </a:p>
            </p:txBody>
          </p:sp>
          <p:cxnSp>
            <p:nvCxnSpPr>
              <p:cNvPr id="6" name="直接箭头连接符 5">
                <a:extLst>
                  <a:ext uri="{FF2B5EF4-FFF2-40B4-BE49-F238E27FC236}">
                    <a16:creationId xmlns:a16="http://schemas.microsoft.com/office/drawing/2014/main" id="{7325FBAD-53FB-B186-CF6D-E2D02990B19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27316" y="2644524"/>
                <a:ext cx="763096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350CF3A1-D68A-1C05-23B7-9A7FD8A2095A}"/>
                  </a:ext>
                </a:extLst>
              </p:cNvPr>
              <p:cNvSpPr txBox="1"/>
              <p:nvPr/>
            </p:nvSpPr>
            <p:spPr>
              <a:xfrm>
                <a:off x="5321808" y="2390943"/>
                <a:ext cx="183794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800">
                    <a:latin typeface="楷体" panose="02010609060101010101" pitchFamily="49" charset="-122"/>
                    <a:ea typeface="楷体" panose="02010609060101010101" pitchFamily="49" charset="-122"/>
                  </a:rPr>
                  <a:t>血管破裂</a:t>
                </a:r>
              </a:p>
            </p:txBody>
          </p:sp>
          <p:cxnSp>
            <p:nvCxnSpPr>
              <p:cNvPr id="9" name="直接箭头连接符 8">
                <a:extLst>
                  <a:ext uri="{FF2B5EF4-FFF2-40B4-BE49-F238E27FC236}">
                    <a16:creationId xmlns:a16="http://schemas.microsoft.com/office/drawing/2014/main" id="{89F28233-A776-B41B-5093-FE53D606662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07112" y="2648598"/>
                <a:ext cx="763096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046B4D33-0638-7334-FD93-CDAFEF6F3A90}"/>
                  </a:ext>
                </a:extLst>
              </p:cNvPr>
              <p:cNvSpPr txBox="1"/>
              <p:nvPr/>
            </p:nvSpPr>
            <p:spPr>
              <a:xfrm>
                <a:off x="7856824" y="2336916"/>
                <a:ext cx="232108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800">
                    <a:latin typeface="楷体" panose="02010609060101010101" pitchFamily="49" charset="-122"/>
                    <a:ea typeface="楷体" panose="02010609060101010101" pitchFamily="49" charset="-122"/>
                  </a:rPr>
                  <a:t>充血的腔洞</a:t>
                </a:r>
              </a:p>
            </p:txBody>
          </p:sp>
          <p:sp>
            <p:nvSpPr>
              <p:cNvPr id="11" name="弧形 10">
                <a:extLst>
                  <a:ext uri="{FF2B5EF4-FFF2-40B4-BE49-F238E27FC236}">
                    <a16:creationId xmlns:a16="http://schemas.microsoft.com/office/drawing/2014/main" id="{A4B893E6-06E2-2733-5B9A-99687168F66F}"/>
                  </a:ext>
                </a:extLst>
              </p:cNvPr>
              <p:cNvSpPr/>
              <p:nvPr/>
            </p:nvSpPr>
            <p:spPr>
              <a:xfrm>
                <a:off x="3237131" y="1986917"/>
                <a:ext cx="2321083" cy="523220"/>
              </a:xfrm>
              <a:prstGeom prst="arc">
                <a:avLst>
                  <a:gd name="adj1" fmla="val 10831807"/>
                  <a:gd name="adj2" fmla="val 21389314"/>
                </a:avLst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弧形 11">
                <a:extLst>
                  <a:ext uri="{FF2B5EF4-FFF2-40B4-BE49-F238E27FC236}">
                    <a16:creationId xmlns:a16="http://schemas.microsoft.com/office/drawing/2014/main" id="{CBAD4C21-3517-04AA-64A6-00189752F413}"/>
                  </a:ext>
                </a:extLst>
              </p:cNvPr>
              <p:cNvSpPr/>
              <p:nvPr/>
            </p:nvSpPr>
            <p:spPr>
              <a:xfrm>
                <a:off x="6466585" y="1986917"/>
                <a:ext cx="2321083" cy="523220"/>
              </a:xfrm>
              <a:prstGeom prst="arc">
                <a:avLst>
                  <a:gd name="adj1" fmla="val 10831807"/>
                  <a:gd name="adj2" fmla="val 21389314"/>
                </a:avLst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弧形 12">
                <a:extLst>
                  <a:ext uri="{FF2B5EF4-FFF2-40B4-BE49-F238E27FC236}">
                    <a16:creationId xmlns:a16="http://schemas.microsoft.com/office/drawing/2014/main" id="{CC1C591B-99C2-CEBF-0442-61A9A0F0F7FF}"/>
                  </a:ext>
                </a:extLst>
              </p:cNvPr>
              <p:cNvSpPr/>
              <p:nvPr/>
            </p:nvSpPr>
            <p:spPr>
              <a:xfrm rot="10800000">
                <a:off x="3237131" y="2866001"/>
                <a:ext cx="2321083" cy="523220"/>
              </a:xfrm>
              <a:prstGeom prst="arc">
                <a:avLst>
                  <a:gd name="adj1" fmla="val 10831807"/>
                  <a:gd name="adj2" fmla="val 21389314"/>
                </a:avLst>
              </a:prstGeom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弧形 13">
                <a:extLst>
                  <a:ext uri="{FF2B5EF4-FFF2-40B4-BE49-F238E27FC236}">
                    <a16:creationId xmlns:a16="http://schemas.microsoft.com/office/drawing/2014/main" id="{9F6E9A32-D94B-E494-69F9-5DFB885E955A}"/>
                  </a:ext>
                </a:extLst>
              </p:cNvPr>
              <p:cNvSpPr/>
              <p:nvPr/>
            </p:nvSpPr>
            <p:spPr>
              <a:xfrm rot="10800000">
                <a:off x="6466585" y="2866001"/>
                <a:ext cx="2321083" cy="523220"/>
              </a:xfrm>
              <a:prstGeom prst="arc">
                <a:avLst>
                  <a:gd name="adj1" fmla="val 10831807"/>
                  <a:gd name="adj2" fmla="val 21389314"/>
                </a:avLst>
              </a:prstGeom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589C6161-1147-AC7F-139E-5F6F557ACBA6}"/>
                  </a:ext>
                </a:extLst>
              </p:cNvPr>
              <p:cNvSpPr txBox="1"/>
              <p:nvPr/>
            </p:nvSpPr>
            <p:spPr>
              <a:xfrm>
                <a:off x="4106578" y="1617585"/>
                <a:ext cx="58383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sz="1800">
                    <a:latin typeface="楷体" panose="02010609060101010101" pitchFamily="49" charset="-122"/>
                    <a:ea typeface="楷体" panose="02010609060101010101" pitchFamily="49" charset="-122"/>
                  </a:rPr>
                  <a:t>因</a:t>
                </a:r>
              </a:p>
            </p:txBody>
          </p:sp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44A0DAF9-FB45-BF03-BE92-5FEC9AF60AB4}"/>
                  </a:ext>
                </a:extLst>
              </p:cNvPr>
              <p:cNvSpPr txBox="1"/>
              <p:nvPr/>
            </p:nvSpPr>
            <p:spPr>
              <a:xfrm>
                <a:off x="7564907" y="1607009"/>
                <a:ext cx="58383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sz="1800">
                    <a:latin typeface="楷体" panose="02010609060101010101" pitchFamily="49" charset="-122"/>
                    <a:ea typeface="楷体" panose="02010609060101010101" pitchFamily="49" charset="-122"/>
                  </a:rPr>
                  <a:t>果</a:t>
                </a:r>
              </a:p>
            </p:txBody>
          </p:sp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562DB513-F3F2-BF5A-8A0B-EC6FE90AC9BB}"/>
                  </a:ext>
                </a:extLst>
              </p:cNvPr>
              <p:cNvSpPr txBox="1"/>
              <p:nvPr/>
            </p:nvSpPr>
            <p:spPr>
              <a:xfrm>
                <a:off x="4106578" y="3345917"/>
                <a:ext cx="58383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sz="1800">
                    <a:latin typeface="楷体" panose="02010609060101010101" pitchFamily="49" charset="-122"/>
                    <a:ea typeface="楷体" panose="02010609060101010101" pitchFamily="49" charset="-122"/>
                  </a:rPr>
                  <a:t>血</a:t>
                </a:r>
              </a:p>
            </p:txBody>
          </p:sp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670A5FD2-950F-C4FF-87FD-DD8621EA991E}"/>
                  </a:ext>
                </a:extLst>
              </p:cNvPr>
              <p:cNvSpPr txBox="1"/>
              <p:nvPr/>
            </p:nvSpPr>
            <p:spPr>
              <a:xfrm>
                <a:off x="7564907" y="3335341"/>
                <a:ext cx="58383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sz="1800">
                    <a:latin typeface="楷体" panose="02010609060101010101" pitchFamily="49" charset="-122"/>
                    <a:ea typeface="楷体" panose="02010609060101010101" pitchFamily="49" charset="-122"/>
                  </a:rPr>
                  <a:t>肿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000213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3815</TotalTime>
  <Words>760</Words>
  <Application>Microsoft Office PowerPoint</Application>
  <PresentationFormat>宽屏</PresentationFormat>
  <Paragraphs>186</Paragraphs>
  <Slides>35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35</vt:i4>
      </vt:variant>
    </vt:vector>
  </HeadingPairs>
  <TitlesOfParts>
    <vt:vector size="43" baseType="lpstr">
      <vt:lpstr>PingFang SC</vt:lpstr>
      <vt:lpstr>PingFangSC-Regular</vt:lpstr>
      <vt:lpstr>等线</vt:lpstr>
      <vt:lpstr>等线 Light</vt:lpstr>
      <vt:lpstr>华文楷体</vt:lpstr>
      <vt:lpstr>楷体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e5137</dc:creator>
  <cp:lastModifiedBy>e5137</cp:lastModifiedBy>
  <cp:revision>25</cp:revision>
  <dcterms:created xsi:type="dcterms:W3CDTF">2025-02-25T12:45:06Z</dcterms:created>
  <dcterms:modified xsi:type="dcterms:W3CDTF">2025-03-14T08:22:47Z</dcterms:modified>
</cp:coreProperties>
</file>